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9"/>
  </p:notesMasterIdLst>
  <p:sldIdLst>
    <p:sldId id="264" r:id="rId2"/>
    <p:sldId id="263" r:id="rId3"/>
    <p:sldId id="265" r:id="rId4"/>
    <p:sldId id="266" r:id="rId5"/>
    <p:sldId id="267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79" r:id="rId14"/>
    <p:sldId id="278" r:id="rId15"/>
    <p:sldId id="282" r:id="rId16"/>
    <p:sldId id="283" r:id="rId17"/>
    <p:sldId id="281" r:id="rId18"/>
  </p:sldIdLst>
  <p:sldSz cx="10080625" cy="7559675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386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x-none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025CF5F-C975-4155-BACA-731E323B6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89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ŠJU Naslovn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31800" y="6875463"/>
            <a:ext cx="2609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 dirty="0" smtClean="0"/>
              <a:t>Kliknite ikonu da biste dodali  sliku</a:t>
            </a:r>
            <a:endParaRPr lang="hr-HR" noProof="0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6715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31800" y="6875463"/>
            <a:ext cx="2609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31800" y="6875463"/>
            <a:ext cx="2609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875463"/>
            <a:ext cx="2611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ŠJU_Naslov tem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teksta 6"/>
          <p:cNvSpPr>
            <a:spLocks noGrp="1"/>
          </p:cNvSpPr>
          <p:nvPr>
            <p:ph type="body" sz="quarter" idx="10"/>
          </p:nvPr>
        </p:nvSpPr>
        <p:spPr>
          <a:xfrm>
            <a:off x="2087984" y="3779837"/>
            <a:ext cx="5761037" cy="2376264"/>
          </a:xfrm>
        </p:spPr>
        <p:txBody>
          <a:bodyPr/>
          <a:lstStyle>
            <a:lvl1pPr marL="0" indent="0">
              <a:spcAft>
                <a:spcPts val="0"/>
              </a:spcAft>
              <a:defRPr sz="3600" b="1"/>
            </a:lvl1pPr>
            <a:lvl2pPr>
              <a:defRPr sz="21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865938"/>
            <a:ext cx="2611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 dirty="0" smtClean="0"/>
              <a:t>Uredite stil podnaslova matrice</a:t>
            </a:r>
            <a:endParaRPr lang="hr-H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875463"/>
            <a:ext cx="2611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2163" y="6878638"/>
            <a:ext cx="2609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875463"/>
            <a:ext cx="2611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 marL="0" indent="0">
              <a:defRPr sz="2800"/>
            </a:lvl1pPr>
            <a:lvl2pPr marL="800100" indent="-342900">
              <a:buFont typeface="Wingdings" pitchFamily="2" charset="2"/>
              <a:buChar char="§"/>
              <a:defRPr sz="2400"/>
            </a:lvl2pPr>
            <a:lvl3pPr marL="1257300" indent="-3429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 marL="0" indent="0">
              <a:defRPr sz="2800"/>
            </a:lvl1pPr>
            <a:lvl2pPr marL="800100" indent="-342900">
              <a:buFont typeface="Wingdings" pitchFamily="2" charset="2"/>
              <a:buChar char="§"/>
              <a:defRPr sz="2400"/>
            </a:lvl2pPr>
            <a:lvl3pPr marL="1257300" indent="-3429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948488"/>
            <a:ext cx="261143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 marL="0" indent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 marL="0" indent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76263" y="6804025"/>
            <a:ext cx="2609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804025"/>
            <a:ext cx="26114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238" y="6948488"/>
            <a:ext cx="261143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 marL="0" indent="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0"/>
            <a:endParaRPr lang="hr-HR" dirty="0" smtClean="0"/>
          </a:p>
          <a:p>
            <a:pPr lvl="0"/>
            <a:endParaRPr lang="hr-HR" dirty="0" smtClean="0"/>
          </a:p>
          <a:p>
            <a:pPr lvl="0"/>
            <a:endParaRPr lang="hr-HR" dirty="0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5CFB946-F8A6-461A-8041-47B6098EFD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iming>
    <p:tnLst>
      <p:par>
        <p:cTn id="1" dur="indefinite" restart="never" nodeType="tmRoot"/>
      </p:par>
    </p:tnLst>
  </p:timing>
  <p:txStyles>
    <p:titleStyle>
      <a:lvl1pPr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2pPr>
      <a:lvl3pPr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3pPr>
      <a:lvl4pPr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4pPr>
      <a:lvl5pPr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fontAlgn="base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3600" b="1" cap="small" dirty="0" smtClean="0"/>
              <a:t>Darovanje nekretnina</a:t>
            </a:r>
            <a:endParaRPr lang="hr-HR" sz="3600" b="1" cap="small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Nekretnine u vlasništvu Republike Hrvatske mogu </a:t>
            </a:r>
            <a:r>
              <a:rPr lang="hr-HR" altLang="sr-Latn-RS" sz="2200" b="1" dirty="0">
                <a:solidFill>
                  <a:schemeClr val="tx1"/>
                </a:solidFill>
                <a:latin typeface="Calibri" pitchFamily="34" charset="0"/>
              </a:rPr>
              <a:t>se darovati 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jedinicama </a:t>
            </a:r>
            <a:r>
              <a:rPr lang="hr-HR" altLang="sr-Latn-RS" sz="2200" b="1" dirty="0">
                <a:solidFill>
                  <a:schemeClr val="tx1"/>
                </a:solidFill>
                <a:latin typeface="Calibri" pitchFamily="34" charset="0"/>
              </a:rPr>
              <a:t>lokalne i područne (regionalne) samouprave, trgovačkim društvima čiji je Republika Hrvatska jedini osnivač i vlasnik te ustanovama čiji je jedan od osnivača Republika Hrvatska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Nekretnine u vlasništvu Republike Hrvatske mogu se darovati u svrhu:</a:t>
            </a:r>
            <a:endParaRPr lang="hr-HR" altLang="sr-Latn-RS" sz="2200" b="1" dirty="0">
              <a:solidFill>
                <a:schemeClr val="tx1"/>
              </a:solidFill>
              <a:latin typeface="Calibri" pitchFamily="34" charset="0"/>
            </a:endParaRPr>
          </a:p>
          <a:p>
            <a:pPr marL="1028700" lvl="1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altLang="sr-Latn-RS" sz="2200" b="1" dirty="0">
                <a:solidFill>
                  <a:schemeClr val="tx1"/>
                </a:solidFill>
                <a:latin typeface="Calibri" pitchFamily="34" charset="0"/>
              </a:rPr>
              <a:t>ostvarenja projekata koji su od osobitog značenja za gospodarski razvoj, poput izgradnje poduzetničkih zona te realizacije strateških investicijskih projekata od šireg značaja za Republiku Hrvatsku i/ili jedinice lokalne i područne (regionalne) samouprave, koji su kao takvi utvrđeni od strane nadležnog tijela jedinica lokalne i područne (regionalne) </a:t>
            </a:r>
            <a:r>
              <a:rPr lang="vi-VN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samouprave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,</a:t>
            </a:r>
          </a:p>
          <a:p>
            <a:pPr marL="571500" lvl="1" indent="0" algn="just" eaLnBrk="1" hangingPunct="1">
              <a:lnSpc>
                <a:spcPct val="100000"/>
              </a:lnSpc>
              <a:spcAft>
                <a:spcPts val="600"/>
              </a:spcAft>
              <a:buNone/>
            </a:pPr>
            <a:endParaRPr lang="hr-HR" altLang="sr-Latn-RS" sz="2200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69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3600" b="1" cap="small" dirty="0"/>
              <a:t>Darovanje nekretnina</a:t>
            </a:r>
            <a:endParaRPr lang="hr-HR" sz="3600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28700" lvl="1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ostvarenja </a:t>
            </a:r>
            <a:r>
              <a:rPr lang="vi-VN" altLang="sr-Latn-RS" sz="2200" b="1" dirty="0">
                <a:solidFill>
                  <a:schemeClr val="tx1"/>
                </a:solidFill>
                <a:latin typeface="Calibri" pitchFamily="34" charset="0"/>
              </a:rPr>
              <a:t>projekata koji su od općeg javnog ili socijalnog interesa, poput izgradnje škola, dječjih vrtića, bolnica, domova zdravlja, društvenih domova, izgradnje spomen obilježja i memorijalnih centara, groblja, ustanova socijalne skrbi, provođenje programa deinstitucionalizacije osoba s invaliditetom, izgradnje sportskih i drugih sličnih objekata i provedbe programa prema Zakonu o društveno poticanoj stanogradnji, ukoliko se ne osniva pravo građenja</a:t>
            </a:r>
            <a:r>
              <a:rPr lang="vi-VN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,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 i</a:t>
            </a:r>
          </a:p>
          <a:p>
            <a:pPr marL="1028700" lvl="1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izvršenja obveza Republike Hrvatske.</a:t>
            </a:r>
          </a:p>
          <a:p>
            <a:pPr marL="1028700" lvl="1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r-HR" altLang="sr-Latn-RS" sz="2200" b="1" dirty="0">
              <a:solidFill>
                <a:srgbClr val="7030A0"/>
              </a:solidFill>
              <a:latin typeface="Calibri" pitchFamily="34" charset="0"/>
            </a:endParaRPr>
          </a:p>
          <a:p>
            <a:pPr marL="1028700" lvl="1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r-HR" altLang="sr-Latn-RS" sz="22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pPr marL="1028700" lvl="1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r-HR" altLang="sr-Latn-RS" sz="1600" u="sng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55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3600" b="1" cap="small" dirty="0" smtClean="0"/>
              <a:t>DODJELA NA KORIŠTENJE NEKRETNINA</a:t>
            </a:r>
            <a:endParaRPr lang="hr-HR" sz="3600" b="1" cap="small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00000"/>
              </a:lnSpc>
              <a:spcAft>
                <a:spcPts val="800"/>
              </a:spcAft>
            </a:pPr>
            <a:endParaRPr lang="hr-HR" altLang="sr-Latn-RS" sz="2400" dirty="0" smtClean="0">
              <a:solidFill>
                <a:srgbClr val="7030A0"/>
              </a:solidFill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400" dirty="0" smtClean="0">
                <a:solidFill>
                  <a:schemeClr val="tx1"/>
                </a:solidFill>
                <a:latin typeface="Calibri" pitchFamily="34" charset="0"/>
              </a:rPr>
              <a:t>Nekretnine </a:t>
            </a:r>
            <a:r>
              <a:rPr lang="hr-HR" altLang="sr-Latn-RS" sz="2400" dirty="0">
                <a:solidFill>
                  <a:schemeClr val="tx1"/>
                </a:solidFill>
                <a:latin typeface="Calibri" pitchFamily="34" charset="0"/>
              </a:rPr>
              <a:t>bez provedbe javnog natječaja </a:t>
            </a:r>
            <a:r>
              <a:rPr lang="hr-HR" altLang="sr-Latn-RS" sz="2400" dirty="0" smtClean="0">
                <a:solidFill>
                  <a:schemeClr val="tx1"/>
                </a:solidFill>
                <a:latin typeface="Calibri" pitchFamily="34" charset="0"/>
              </a:rPr>
              <a:t>može se dodijeliti </a:t>
            </a:r>
            <a:r>
              <a:rPr lang="hr-HR" altLang="sr-Latn-RS" sz="2400" dirty="0">
                <a:solidFill>
                  <a:schemeClr val="tx1"/>
                </a:solidFill>
                <a:latin typeface="Calibri" pitchFamily="34" charset="0"/>
              </a:rPr>
              <a:t>jedinicama lokalne i područne (regionalne) samouprave, trgovačkim društvima čiji je Republika Hrvatska jedini osnivač i vlasnik, obrazovnim, kulturnim i socijalnim institucijama kojima je Republika Hrvatska, odnosno Vlada Republike Hrvatske jedan od osnivača ili suosnivača zajedno s jedinicama lokalne i područne (regionalne) samouprave, te ustanovama, čiji je Republika Hrvatska odnosno Vlada Republike Hrvatske jedan od osnivača ili suosnivača zajedno s jedinicama lokalne i područne (regionalne) samouprave, ako je svrha korištenja od posebnog značaja za kulturni, socijalni i obrazovni razvoj Republike </a:t>
            </a:r>
            <a:r>
              <a:rPr lang="hr-HR" altLang="sr-Latn-RS" sz="2400" dirty="0" smtClean="0">
                <a:solidFill>
                  <a:schemeClr val="tx1"/>
                </a:solidFill>
                <a:latin typeface="Calibri" pitchFamily="34" charset="0"/>
              </a:rPr>
              <a:t>Hrvatske</a:t>
            </a:r>
            <a:endParaRPr lang="hr-HR" altLang="sr-Latn-RS" sz="16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512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hr-HR" altLang="sr-Latn-RS" sz="3600" b="1" cap="small" dirty="0" smtClean="0"/>
              <a:t>KUPNJA NEKRETNINA U VLASNIŠVTU REPUBLIKE HRVATSKE</a:t>
            </a:r>
            <a:endParaRPr lang="hr-HR" altLang="sr-Latn-RS" sz="3600" b="1" cap="small" dirty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altLang="sr-Latn-RS" sz="2200" dirty="0" smtClean="0">
                <a:solidFill>
                  <a:schemeClr val="tx1"/>
                </a:solidFill>
                <a:latin typeface="Calibri" pitchFamily="34" charset="0"/>
              </a:rPr>
              <a:t>Nekretnine </a:t>
            </a:r>
            <a:r>
              <a:rPr lang="vi-VN" altLang="sr-Latn-RS" sz="2200" dirty="0">
                <a:solidFill>
                  <a:schemeClr val="tx1"/>
                </a:solidFill>
                <a:latin typeface="Calibri" pitchFamily="34" charset="0"/>
              </a:rPr>
              <a:t>se mogu, iznimno, prodati bez javnog nadmetanja i javnog prikupljanja ponuda, i po tržišnoj cijeni, jedinicama lokalne i jedinicama područne (regionalne) samouprave, pravnim osobama u vlasništvu ili pretežitom vlasništvu Republike Hrvatske i pravnim osobama u vlasništvu ili pretežitom vlasništvu jedinica lokalne i područne (regionalne) samouprave, ako je to u interesu i s ciljem općega gospodarskog i socijalnog napretka njezinih građana</a:t>
            </a:r>
            <a:r>
              <a:rPr lang="vi-VN" altLang="sr-Latn-RS" sz="22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hr-HR" altLang="sr-Latn-RS" sz="22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100000"/>
              </a:lnSpc>
              <a:spcAft>
                <a:spcPts val="600"/>
              </a:spcAft>
            </a:pPr>
            <a:endParaRPr lang="hr-HR" altLang="sr-Latn-RS" sz="12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altLang="sr-Latn-RS" sz="2200" dirty="0" smtClean="0">
                <a:solidFill>
                  <a:schemeClr val="tx1"/>
                </a:solidFill>
                <a:latin typeface="Calibri" pitchFamily="34" charset="0"/>
              </a:rPr>
              <a:t>Smatra </a:t>
            </a:r>
            <a:r>
              <a:rPr lang="vi-VN" altLang="sr-Latn-RS" sz="2200" dirty="0">
                <a:solidFill>
                  <a:schemeClr val="tx1"/>
                </a:solidFill>
                <a:latin typeface="Calibri" pitchFamily="34" charset="0"/>
              </a:rPr>
              <a:t>se da su nekretnine u interesu i s ciljem općega gospodarskog i socijalnog napretka građana u slučajevima kad se radi o nekretninama za potrebe javnih djelatnosti, infrastrukture, komunalnih objekata i drugih sličnih projekata.</a:t>
            </a:r>
            <a:endParaRPr lang="hr-HR" altLang="sr-Latn-RS" sz="22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948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3600" b="1" cap="small" dirty="0" smtClean="0"/>
              <a:t>SUGLASNOSTI ZA PRIJAVU PROJEKATA KOJI SU FINANCIRANI SREDSTVIMA IZ FONDOVA EUROPSKE UNIJE</a:t>
            </a:r>
            <a:endParaRPr lang="hr-HR" sz="3600" b="1" cap="small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>
          <a:xfrm>
            <a:off x="431800" y="1763613"/>
            <a:ext cx="9069387" cy="4987925"/>
          </a:xfrm>
        </p:spPr>
        <p:txBody>
          <a:bodyPr/>
          <a:lstStyle/>
          <a:p>
            <a:pPr marL="285750" indent="-285750" algn="just" eaLnBrk="1" hangingPunct="1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r-HR" altLang="sr-Latn-RS" sz="24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česti </a:t>
            </a:r>
            <a:r>
              <a:rPr lang="hr-HR" altLang="sr-Latn-RS" sz="2400" b="1" dirty="0">
                <a:solidFill>
                  <a:schemeClr val="tx1"/>
                </a:solidFill>
                <a:latin typeface="Calibri" pitchFamily="34" charset="0"/>
              </a:rPr>
              <a:t>su zahtjevi za davanje suglasnosti za prijavu projekta na natječaje koje raspisuju pojedina ministarstva, a koji se odnose na financiranje projekata sredstvima iz fondova Europske unije, zbog čega je u navedenom dijelu potrebno uskladiti postupanje MIDIMA-a i resornih ministarstava, budući da se uvjeti za prijavu na pojedine natječaj razlikuju, a posebno iz razloga što podnositelji takvih zahtjeva u pravilu nemaju prethodno riješene imovinskopravne odnose sa Republikom Hrvatskom u pogledu nekretnina koje su predmet zahtjeva, a u trenutku podnošenja zahtjeva za davanje suglasnosti, zbog kratkoće rokova za prijavu nije moguće uopće preispitati mogućnost daljnjeg rješavanja imovinskopravnih odnosa na nekretninama koje su </a:t>
            </a: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predmet zahtjeva.</a:t>
            </a:r>
            <a:endParaRPr lang="hr-HR" altLang="sr-Latn-RS" sz="10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44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PROBLEMATIKA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Ministarstvo državne imovine u postupanju po zahtjevima jedinica lokalne i područne (regionalne) samouprave najviše se susreće sa sljedećim problemima: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Nedostavljanje potrebne i potpune dokumentacije od strane podnositelja zahtjeva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Neusklađenost zahtjeva sa zakonskim i </a:t>
            </a:r>
            <a:r>
              <a:rPr lang="hr-HR" altLang="sr-Latn-RS" sz="2400" b="1" dirty="0" err="1" smtClean="0">
                <a:solidFill>
                  <a:schemeClr val="tx1"/>
                </a:solidFill>
                <a:latin typeface="Calibri" pitchFamily="34" charset="0"/>
              </a:rPr>
              <a:t>podzakonskim</a:t>
            </a: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 okvirom po kojem Ministarstvo može postupati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Neusklađenost zahtjeva sa </a:t>
            </a:r>
            <a:r>
              <a:rPr lang="vi-VN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važećim </a:t>
            </a:r>
            <a:r>
              <a:rPr lang="vi-VN" altLang="sr-Latn-RS" sz="2400" b="1" dirty="0">
                <a:solidFill>
                  <a:schemeClr val="tx1"/>
                </a:solidFill>
                <a:latin typeface="Calibri" pitchFamily="34" charset="0"/>
              </a:rPr>
              <a:t>prostornim planovima, budući da se njima određuje namjena nekretnina, a često isti nisu usklađeni s </a:t>
            </a:r>
            <a:r>
              <a:rPr lang="vi-VN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postoj</a:t>
            </a:r>
            <a:r>
              <a:rPr lang="hr-HR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r>
              <a:rPr lang="vi-VN" altLang="sr-Latn-RS" sz="2400" b="1" dirty="0" smtClean="0">
                <a:solidFill>
                  <a:schemeClr val="tx1"/>
                </a:solidFill>
                <a:latin typeface="Calibri" pitchFamily="34" charset="0"/>
              </a:rPr>
              <a:t>ćom </a:t>
            </a:r>
            <a:r>
              <a:rPr lang="vi-VN" altLang="sr-Latn-RS" sz="2400" b="1" dirty="0">
                <a:solidFill>
                  <a:schemeClr val="tx1"/>
                </a:solidFill>
                <a:latin typeface="Calibri" pitchFamily="34" charset="0"/>
              </a:rPr>
              <a:t>prostornoplanskom dokumentacijom</a:t>
            </a:r>
            <a:endParaRPr lang="hr-HR" altLang="sr-Latn-RS" sz="24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61463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PROBLEMATIKA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U </a:t>
            </a:r>
            <a:r>
              <a:rPr lang="vi-VN" altLang="sr-Latn-RS" sz="2200" b="1" dirty="0">
                <a:solidFill>
                  <a:schemeClr val="tx1"/>
                </a:solidFill>
                <a:latin typeface="Calibri" pitchFamily="34" charset="0"/>
              </a:rPr>
              <a:t>velikom broju slučajeva jedinice lokalne i regionalne samouprave podnose zahtjeve za rješavanje imovinskopravnih odnosa na nekretnina u vlasništvu Republike Hrvatske u trenutku kada su njihovi projekti idejno osmišljeni i u visokim fazama ishođenja dokumentacije potrebne za buduću gradnju (izrađeni idejni projekti, geodetski projekti, ishođene lokacijske dozvole, izrađeni glavni projekti, izdane potvrde glavnog projekta, pa čak i građevinske dozvole), bez prethodne analize vlasničkopravnog stanja nekretnina na kojima se planiraju projekti, što dovodi do dugotrajnosti postupaka, a ponekad i nemogućnosti rješavanja predmeta (upisana općenarodna imovina, društveno vlasništvo, javno dobro, pomorsko dobro, nekretnine obuhvaćene šumskogospodarskom osnovom </a:t>
            </a:r>
            <a:r>
              <a:rPr lang="vi-VN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itd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.)</a:t>
            </a:r>
            <a:endParaRPr lang="hr-H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960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3600" b="1" cap="small" dirty="0" smtClean="0"/>
              <a:t>Zaključak</a:t>
            </a:r>
            <a:endParaRPr lang="hr-HR" sz="3600" b="1" cap="small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Propisi </a:t>
            </a:r>
            <a:r>
              <a:rPr lang="hr-HR" sz="2000" dirty="0"/>
              <a:t>koji uređuju način rješavanja imovinskopravnih odnosa na nekretninama u vlasništvu Republike </a:t>
            </a:r>
            <a:r>
              <a:rPr lang="hr-HR" sz="2000" dirty="0" smtClean="0"/>
              <a:t>Hrvatske su nedovoljno jasni </a:t>
            </a:r>
            <a:r>
              <a:rPr lang="hr-HR" sz="2000" dirty="0"/>
              <a:t>i precizni, tako da ostavljaju dvojbe o izvornoj intenciji zakonodavca u </a:t>
            </a:r>
            <a:r>
              <a:rPr lang="hr-HR" sz="2000" dirty="0" smtClean="0"/>
              <a:t>trenutku donošenju </a:t>
            </a:r>
            <a:r>
              <a:rPr lang="hr-HR" sz="2000" dirty="0"/>
              <a:t>propisa, odnosno mogućim i pretpostavljenim postupanjima u pojedinim pravnim </a:t>
            </a:r>
            <a:r>
              <a:rPr lang="hr-HR" sz="2000" dirty="0" smtClean="0"/>
              <a:t>situacijama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Ministarstvo trenutno radi na izradi prijedloga novog Zakona </a:t>
            </a:r>
            <a:r>
              <a:rPr lang="hr-HR" sz="2000" dirty="0"/>
              <a:t>o upravljanju i raspolaganju </a:t>
            </a:r>
            <a:r>
              <a:rPr lang="hr-HR" sz="2000" dirty="0" smtClean="0"/>
              <a:t>državnom imovinom (kao </a:t>
            </a:r>
            <a:r>
              <a:rPr lang="hr-HR" sz="2000" dirty="0"/>
              <a:t>i </a:t>
            </a:r>
            <a:r>
              <a:rPr lang="hr-HR" sz="2000" dirty="0" smtClean="0"/>
              <a:t>pratećih </a:t>
            </a:r>
            <a:r>
              <a:rPr lang="hr-HR" sz="2000" dirty="0" err="1" smtClean="0"/>
              <a:t>podzakonskih</a:t>
            </a:r>
            <a:r>
              <a:rPr lang="hr-HR" sz="2000" dirty="0" smtClean="0"/>
              <a:t> akata). 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Novim Zakonom će se postupci upravljanja i raspolaganja raspolagana državnom imovinom propisati jednostavnije, </a:t>
            </a:r>
            <a:r>
              <a:rPr lang="hr-HR" sz="2000" dirty="0" err="1" smtClean="0"/>
              <a:t>transparentnije</a:t>
            </a:r>
            <a:r>
              <a:rPr lang="hr-HR" sz="2000" dirty="0" smtClean="0"/>
              <a:t>, brže </a:t>
            </a:r>
            <a:r>
              <a:rPr lang="hr-HR" sz="2000" dirty="0"/>
              <a:t>i </a:t>
            </a:r>
            <a:r>
              <a:rPr lang="hr-HR" sz="2000" dirty="0" smtClean="0"/>
              <a:t>efikasnije što podrazumijeva i postupanje sa zahtjevima jedinica lokalne i područne (regionalne) samouprave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2000" dirty="0" smtClean="0"/>
              <a:t>Ministarstvo će nakon završetka izrade </a:t>
            </a:r>
            <a:r>
              <a:rPr lang="hr-HR" sz="2000" dirty="0"/>
              <a:t>prijedloga novog Zakona o upravljanju i raspolaganju državnom </a:t>
            </a:r>
            <a:r>
              <a:rPr lang="hr-HR" sz="2000" dirty="0" smtClean="0"/>
              <a:t>imovinom isti uputiti u javnu raspravu te molimo sve jedinice </a:t>
            </a:r>
            <a:r>
              <a:rPr lang="hr-HR" sz="2000" dirty="0"/>
              <a:t>lokalne i područne (regionalne) </a:t>
            </a:r>
            <a:r>
              <a:rPr lang="hr-HR" sz="2000" dirty="0" smtClean="0"/>
              <a:t>samouprave da se tada aktivno uključe u istu kako bi konačni prijedlog Zakona bio </a:t>
            </a:r>
            <a:r>
              <a:rPr lang="hr-HR" sz="2000" smtClean="0"/>
              <a:t>što kvalitetniji</a:t>
            </a:r>
            <a:endParaRPr lang="hr-HR" sz="2000" dirty="0"/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r-HR" sz="2000" dirty="0" smtClean="0"/>
          </a:p>
        </p:txBody>
      </p:sp>
    </p:spTree>
    <p:extLst>
      <p:ext uri="{BB962C8B-B14F-4D97-AF65-F5344CB8AC3E}">
        <p14:creationId xmlns:p14="http://schemas.microsoft.com/office/powerpoint/2010/main" val="4123317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zervirano mjesto teksta 3"/>
          <p:cNvSpPr>
            <a:spLocks noGrp="1"/>
          </p:cNvSpPr>
          <p:nvPr>
            <p:ph type="body" sz="quarter" idx="10"/>
          </p:nvPr>
        </p:nvSpPr>
        <p:spPr>
          <a:xfrm>
            <a:off x="2087563" y="3203773"/>
            <a:ext cx="5761037" cy="2304256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hr-HR" dirty="0" smtClean="0"/>
              <a:t>POTENCIJAL  AKTIVACIJE </a:t>
            </a:r>
          </a:p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hr-HR" dirty="0" smtClean="0"/>
              <a:t>DRŽAVNE  IMOVINE</a:t>
            </a:r>
            <a:endParaRPr lang="hr-HR" sz="1900" b="0" dirty="0" smtClean="0"/>
          </a:p>
          <a:p>
            <a:pPr algn="ctr">
              <a:lnSpc>
                <a:spcPct val="100000"/>
              </a:lnSpc>
              <a:spcAft>
                <a:spcPct val="0"/>
              </a:spcAft>
            </a:pPr>
            <a:endParaRPr lang="hr-HR" sz="1900" b="0" dirty="0" smtClean="0"/>
          </a:p>
          <a:p>
            <a:pPr algn="ctr">
              <a:lnSpc>
                <a:spcPct val="100000"/>
              </a:lnSpc>
              <a:spcAft>
                <a:spcPct val="0"/>
              </a:spcAft>
            </a:pPr>
            <a:endParaRPr lang="hr-HR" sz="1900" b="0" dirty="0" smtClean="0"/>
          </a:p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hr-HR" sz="1900" b="0" dirty="0" smtClean="0"/>
              <a:t>Tomislav Boban, državni tajnik</a:t>
            </a:r>
            <a:endParaRPr lang="hr-HR" sz="14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/>
              <a:t>U</a:t>
            </a:r>
            <a:r>
              <a:rPr lang="hr-HR" sz="3600" b="1" cap="small" dirty="0" smtClean="0"/>
              <a:t>vod – Ministarstvo Državne Imovine, CERP, Državne Nekretnine d.o.o.</a:t>
            </a:r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hr-HR" altLang="sr-Latn-RS" sz="2800" b="1" dirty="0">
                <a:solidFill>
                  <a:srgbClr val="7030A0"/>
                </a:solidFill>
              </a:rPr>
              <a:t>Državnom imovinom upravljaju:</a:t>
            </a: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hr-HR" altLang="sr-Latn-RS" sz="2400" b="1" dirty="0" smtClean="0">
                <a:solidFill>
                  <a:srgbClr val="7030A0"/>
                </a:solidFill>
              </a:rPr>
              <a:t> </a:t>
            </a:r>
            <a:r>
              <a:rPr lang="hr-HR" altLang="sr-Latn-RS" sz="2400" b="1" dirty="0">
                <a:solidFill>
                  <a:srgbClr val="7030A0"/>
                </a:solidFill>
              </a:rPr>
              <a:t>Ministarstvo državne imovine</a:t>
            </a:r>
          </a:p>
          <a:p>
            <a:pPr lvl="1" algn="just">
              <a:buFontTx/>
              <a:buChar char="-"/>
            </a:pPr>
            <a:r>
              <a:rPr lang="hr-HR" altLang="sr-Latn-RS" sz="2000" b="1" dirty="0" smtClean="0"/>
              <a:t>dionicama i poslovnim udjelima u trgovačkim </a:t>
            </a:r>
            <a:r>
              <a:rPr lang="hr-HR" altLang="sr-Latn-RS" sz="2000" b="1" dirty="0"/>
              <a:t>društvima od strateškog i posebnog interesa za RH </a:t>
            </a:r>
          </a:p>
          <a:p>
            <a:pPr lvl="1" algn="just">
              <a:buFontTx/>
              <a:buChar char="-"/>
            </a:pPr>
            <a:r>
              <a:rPr lang="hr-HR" altLang="sr-Latn-RS" sz="2000" b="1" dirty="0"/>
              <a:t>stanovima i poslovnim prostorima, </a:t>
            </a:r>
            <a:r>
              <a:rPr lang="hr-HR" altLang="sr-Latn-RS" sz="2000" b="1" dirty="0" smtClean="0"/>
              <a:t>zemljištima</a:t>
            </a:r>
            <a:endParaRPr lang="hr-HR" altLang="sr-Latn-RS" sz="2000" b="1" dirty="0"/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hr-HR" altLang="sr-Latn-RS" sz="2400" b="1" dirty="0">
                <a:solidFill>
                  <a:srgbClr val="7030A0"/>
                </a:solidFill>
              </a:rPr>
              <a:t> Centar za restrukturiranje i prodaju (CERP)</a:t>
            </a:r>
          </a:p>
          <a:p>
            <a:pPr lvl="1" algn="just">
              <a:buFontTx/>
              <a:buChar char="-"/>
            </a:pPr>
            <a:r>
              <a:rPr lang="vi-VN" altLang="sr-Latn-RS" sz="2000" b="1" dirty="0">
                <a:latin typeface="Calibri" panose="020F0502020204030204" pitchFamily="34" charset="0"/>
              </a:rPr>
              <a:t>dionicama i poslovnim udjelima u trgovačkim društvima čiji je imatelj R</a:t>
            </a:r>
            <a:r>
              <a:rPr lang="hr-HR" altLang="sr-Latn-RS" sz="2000" b="1" dirty="0">
                <a:latin typeface="Calibri" panose="020F0502020204030204" pitchFamily="34" charset="0"/>
              </a:rPr>
              <a:t>H, HZMO i DAB</a:t>
            </a:r>
            <a:r>
              <a:rPr lang="vi-VN" altLang="sr-Latn-RS" sz="2000" b="1" dirty="0">
                <a:latin typeface="Calibri" panose="020F0502020204030204" pitchFamily="34" charset="0"/>
              </a:rPr>
              <a:t>, a koja nisu utvrđena kao društva od strateškog i posebnog interesa za R</a:t>
            </a:r>
            <a:r>
              <a:rPr lang="hr-HR" altLang="sr-Latn-RS" sz="2000" b="1" dirty="0">
                <a:latin typeface="Calibri" panose="020F0502020204030204" pitchFamily="34" charset="0"/>
              </a:rPr>
              <a:t>H</a:t>
            </a:r>
            <a:r>
              <a:rPr lang="vi-VN" altLang="sr-Latn-RS" sz="2000" b="1" dirty="0">
                <a:latin typeface="Calibri" panose="020F0502020204030204" pitchFamily="34" charset="0"/>
              </a:rPr>
              <a:t> </a:t>
            </a:r>
            <a:endParaRPr lang="hr-HR" altLang="sr-Latn-RS" sz="2000" b="1" dirty="0">
              <a:latin typeface="Calibri" panose="020F0502020204030204" pitchFamily="34" charset="0"/>
            </a:endParaRPr>
          </a:p>
          <a:p>
            <a:pPr algn="just">
              <a:spcAft>
                <a:spcPts val="800"/>
              </a:spcAft>
              <a:buFontTx/>
              <a:buChar char="-"/>
            </a:pPr>
            <a:r>
              <a:rPr lang="hr-HR" altLang="sr-Latn-RS" sz="2400" b="1" dirty="0">
                <a:solidFill>
                  <a:srgbClr val="7030A0"/>
                </a:solidFill>
              </a:rPr>
              <a:t> Državne nekretnine d.o.o. (DN d.o.o.)</a:t>
            </a:r>
          </a:p>
          <a:p>
            <a:pPr lvl="1" algn="just">
              <a:buFontTx/>
              <a:buChar char="-"/>
            </a:pPr>
            <a:r>
              <a:rPr lang="hr-HR" altLang="sr-Latn-RS" sz="2000" b="1" dirty="0"/>
              <a:t>stanovima i poslovnim prostorima koji su u najmu, odnosno zakupu, stanovima za službene potrebe kao i  rezidencijalnim objektima i diplomatsko konzularnim predstavništvima</a:t>
            </a:r>
            <a:endParaRPr lang="hr-HR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19597"/>
            <a:ext cx="9069387" cy="525658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hr-HR" altLang="sr-Latn-RS" sz="2400" b="1" dirty="0">
                <a:solidFill>
                  <a:srgbClr val="7030A0"/>
                </a:solidFill>
                <a:latin typeface="+mj-lt"/>
              </a:rPr>
              <a:t>Pravni okvir: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/>
              <a:t>Zakon o ustrojstvu i djelokrugu ministarstva i drugih središnjih tijela državne uprave (NN 93/16 i 104/16)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 smtClean="0">
                <a:latin typeface="+mj-lt"/>
              </a:rPr>
              <a:t>Zakon </a:t>
            </a:r>
            <a:r>
              <a:rPr lang="hr-HR" altLang="sr-Latn-RS" sz="1700" dirty="0">
                <a:latin typeface="+mj-lt"/>
              </a:rPr>
              <a:t>o upravljanju i raspolaganju imovinom u vlasništvu Republike Hrvatske (NN </a:t>
            </a:r>
            <a:r>
              <a:rPr lang="hr-HR" altLang="sr-Latn-RS" sz="1700" dirty="0" smtClean="0">
                <a:latin typeface="+mj-lt"/>
              </a:rPr>
              <a:t>94/13 i 18/16)</a:t>
            </a:r>
            <a:endParaRPr lang="hr-HR" altLang="sr-Latn-RS" sz="1700" dirty="0">
              <a:latin typeface="+mj-lt"/>
            </a:endParaRP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>
                <a:latin typeface="+mj-lt"/>
              </a:rPr>
              <a:t>Strategija upravljanja i raspolaganja imovinom u vlasništvu Republike Hrvatske za razdoblje od 2013. do 2017. godine   (NN 76/13)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>
                <a:latin typeface="+mj-lt"/>
              </a:rPr>
              <a:t>Plan upravljanja imovinom u vlasništvu Republike Hrvatske za 2016. godinu (u izradi, biti će donesen po donošenju Državnog proračuna)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>
                <a:latin typeface="+mj-lt"/>
              </a:rPr>
              <a:t>Izvješće o provedbi Plana upravljanja imovinom u vlasništvu RH za 2015. (u izradi, rok za izradu 31.03.2016</a:t>
            </a:r>
            <a:r>
              <a:rPr lang="hr-HR" altLang="sr-Latn-RS" sz="1700" dirty="0" smtClean="0">
                <a:latin typeface="+mj-lt"/>
              </a:rPr>
              <a:t>.)</a:t>
            </a:r>
            <a:endParaRPr lang="hr-HR" altLang="sr-Latn-RS" sz="1700" dirty="0">
              <a:latin typeface="+mj-lt"/>
            </a:endParaRP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hr-HR" altLang="sr-Latn-RS" sz="1700" dirty="0">
                <a:latin typeface="+mj-lt"/>
              </a:rPr>
              <a:t>podzakonski akti (uredbe, odluke, pravilnici)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  <a:defRPr/>
            </a:pPr>
            <a:r>
              <a:rPr lang="hr-HR" altLang="sr-Latn-RS" sz="2400" b="1" dirty="0" smtClean="0">
                <a:solidFill>
                  <a:srgbClr val="7030A0"/>
                </a:solidFill>
                <a:latin typeface="+mj-lt"/>
              </a:rPr>
              <a:t>Najvažniji </a:t>
            </a:r>
            <a:r>
              <a:rPr lang="hr-HR" altLang="sr-Latn-RS" sz="2400" b="1" dirty="0">
                <a:solidFill>
                  <a:srgbClr val="7030A0"/>
                </a:solidFill>
                <a:latin typeface="+mj-lt"/>
              </a:rPr>
              <a:t>oblici imovine kojima se upravlja:</a:t>
            </a:r>
          </a:p>
          <a:p>
            <a:pPr marL="457200" indent="-457200" algn="just">
              <a:lnSpc>
                <a:spcPct val="100000"/>
              </a:lnSpc>
              <a:spcAft>
                <a:spcPts val="600"/>
              </a:spcAft>
              <a:buFontTx/>
              <a:buAutoNum type="arabicParenR"/>
              <a:defRPr/>
            </a:pPr>
            <a:r>
              <a:rPr lang="hr-HR" altLang="sr-Latn-RS" sz="1700" dirty="0">
                <a:latin typeface="+mj-lt"/>
              </a:rPr>
              <a:t>Stanovi i poslovni prostori</a:t>
            </a:r>
          </a:p>
          <a:p>
            <a:pPr marL="457200" indent="-457200" algn="just">
              <a:lnSpc>
                <a:spcPct val="100000"/>
              </a:lnSpc>
              <a:spcAft>
                <a:spcPts val="600"/>
              </a:spcAft>
              <a:buFontTx/>
              <a:buAutoNum type="arabicParenR"/>
              <a:defRPr/>
            </a:pPr>
            <a:r>
              <a:rPr lang="hr-HR" altLang="sr-Latn-RS" sz="1700" dirty="0">
                <a:latin typeface="+mj-lt"/>
              </a:rPr>
              <a:t>Dionice i poslovni udjeli</a:t>
            </a:r>
          </a:p>
          <a:p>
            <a:pPr marL="457200" indent="-457200" algn="just">
              <a:lnSpc>
                <a:spcPct val="100000"/>
              </a:lnSpc>
              <a:spcAft>
                <a:spcPts val="600"/>
              </a:spcAft>
              <a:buFontTx/>
              <a:buAutoNum type="arabicParenR"/>
              <a:defRPr/>
            </a:pPr>
            <a:r>
              <a:rPr lang="hr-HR" altLang="sr-Latn-RS" sz="1700" dirty="0">
                <a:latin typeface="+mj-lt"/>
              </a:rPr>
              <a:t>Bivše vojne nekretnine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hr-HR" sz="2400" dirty="0" smtClean="0">
              <a:latin typeface="+mj-lt"/>
            </a:endParaRPr>
          </a:p>
        </p:txBody>
      </p:sp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/>
              <a:t>U</a:t>
            </a:r>
            <a:r>
              <a:rPr lang="hr-HR" sz="3600" b="1" cap="small" dirty="0" smtClean="0"/>
              <a:t>vod – Ministarstvo Državne Imovine, CERP, Državne Nekretnine d.o.o.</a:t>
            </a:r>
          </a:p>
        </p:txBody>
      </p:sp>
    </p:spTree>
    <p:extLst>
      <p:ext uri="{BB962C8B-B14F-4D97-AF65-F5344CB8AC3E}">
        <p14:creationId xmlns:p14="http://schemas.microsoft.com/office/powerpoint/2010/main" val="11901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/>
              <a:t>S</a:t>
            </a:r>
            <a:r>
              <a:rPr lang="hr-HR" sz="3600" b="1" cap="small" dirty="0" smtClean="0"/>
              <a:t>tanovi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3238" y="1768475"/>
            <a:ext cx="9069387" cy="4732351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latin typeface="Calibri" pitchFamily="34" charset="0"/>
              </a:rPr>
              <a:t>Ministarstvo</a:t>
            </a:r>
            <a:r>
              <a:rPr lang="hr-HR" altLang="sr-Latn-RS" sz="2200" dirty="0" smtClean="0">
                <a:latin typeface="Calibri" pitchFamily="34" charset="0"/>
              </a:rPr>
              <a:t> ima u evidenciji </a:t>
            </a:r>
            <a:r>
              <a:rPr lang="hr-HR" altLang="sr-Latn-RS" sz="2200" b="1" dirty="0" smtClean="0">
                <a:latin typeface="Calibri" pitchFamily="34" charset="0"/>
              </a:rPr>
              <a:t>5.765 </a:t>
            </a:r>
            <a:r>
              <a:rPr lang="hr-HR" altLang="sr-Latn-RS" sz="2200" dirty="0">
                <a:latin typeface="Calibri" pitchFamily="34" charset="0"/>
              </a:rPr>
              <a:t>stanova</a:t>
            </a:r>
            <a:r>
              <a:rPr lang="hr-HR" altLang="sr-Latn-RS" sz="2200" b="1" dirty="0">
                <a:latin typeface="Calibri" pitchFamily="34" charset="0"/>
              </a:rPr>
              <a:t> </a:t>
            </a:r>
            <a:r>
              <a:rPr lang="hr-HR" altLang="sr-Latn-RS" sz="2200" dirty="0">
                <a:latin typeface="Calibri" pitchFamily="34" charset="0"/>
              </a:rPr>
              <a:t>ukupne površine </a:t>
            </a:r>
            <a:r>
              <a:rPr lang="hr-HR" altLang="sr-Latn-RS" sz="2200" b="1" dirty="0" smtClean="0">
                <a:latin typeface="Calibri" pitchFamily="34" charset="0"/>
              </a:rPr>
              <a:t>240.471,38 m</a:t>
            </a:r>
            <a:r>
              <a:rPr lang="hr-HR" altLang="sr-Latn-RS" sz="2200" b="1" baseline="30000" dirty="0" smtClean="0">
                <a:latin typeface="Calibri" pitchFamily="34" charset="0"/>
              </a:rPr>
              <a:t>2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dirty="0" smtClean="0">
                <a:latin typeface="Calibri" pitchFamily="34" charset="0"/>
              </a:rPr>
              <a:t>919 stana su prazna (ukupne površine 30.275,23 m</a:t>
            </a:r>
            <a:r>
              <a:rPr lang="hr-HR" altLang="sr-Latn-RS" sz="2200" baseline="30000" dirty="0" smtClean="0">
                <a:latin typeface="Calibri" pitchFamily="34" charset="0"/>
              </a:rPr>
              <a:t>2</a:t>
            </a:r>
            <a:r>
              <a:rPr lang="hr-HR" altLang="sr-Latn-RS" sz="2200" dirty="0" smtClean="0">
                <a:latin typeface="Calibri" pitchFamily="34" charset="0"/>
              </a:rPr>
              <a:t>) i mogu se prodati redovnim postupkom sukladno važećim propisima 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dirty="0" smtClean="0">
                <a:latin typeface="Calibri" pitchFamily="34" charset="0"/>
              </a:rPr>
              <a:t>2468 </a:t>
            </a:r>
            <a:r>
              <a:rPr lang="hr-HR" altLang="sr-Latn-RS" sz="2200" dirty="0">
                <a:latin typeface="Calibri" pitchFamily="34" charset="0"/>
              </a:rPr>
              <a:t>stan </a:t>
            </a:r>
            <a:r>
              <a:rPr lang="hr-HR" altLang="sr-Latn-RS" sz="2200" dirty="0" smtClean="0">
                <a:latin typeface="Calibri" pitchFamily="34" charset="0"/>
              </a:rPr>
              <a:t>(ukupne </a:t>
            </a:r>
            <a:r>
              <a:rPr lang="hr-HR" altLang="sr-Latn-RS" sz="2200" dirty="0">
                <a:latin typeface="Calibri" pitchFamily="34" charset="0"/>
              </a:rPr>
              <a:t>površine </a:t>
            </a:r>
            <a:r>
              <a:rPr lang="hr-HR" altLang="sr-Latn-RS" sz="2200" dirty="0" smtClean="0">
                <a:latin typeface="Calibri" pitchFamily="34" charset="0"/>
              </a:rPr>
              <a:t>111.842,00 m</a:t>
            </a:r>
            <a:r>
              <a:rPr lang="hr-HR" altLang="sr-Latn-RS" sz="2200" baseline="30000" dirty="0" smtClean="0">
                <a:latin typeface="Calibri" pitchFamily="34" charset="0"/>
              </a:rPr>
              <a:t>2</a:t>
            </a:r>
            <a:r>
              <a:rPr lang="hr-HR" altLang="sr-Latn-RS" sz="2200" dirty="0" smtClean="0">
                <a:latin typeface="Calibri" pitchFamily="34" charset="0"/>
              </a:rPr>
              <a:t>) može se prodati sukladno </a:t>
            </a:r>
            <a:r>
              <a:rPr lang="hr-HR" altLang="sr-Latn-RS" sz="2200" b="1" dirty="0" smtClean="0">
                <a:latin typeface="Calibri" pitchFamily="34" charset="0"/>
              </a:rPr>
              <a:t>Odluci </a:t>
            </a:r>
            <a:r>
              <a:rPr lang="hr-HR" altLang="sr-Latn-RS" sz="2200" b="1" dirty="0">
                <a:latin typeface="Calibri" pitchFamily="34" charset="0"/>
              </a:rPr>
              <a:t>Vlade </a:t>
            </a:r>
            <a:r>
              <a:rPr lang="hr-HR" altLang="sr-Latn-RS" sz="2200" b="1" dirty="0" smtClean="0">
                <a:latin typeface="Calibri" pitchFamily="34" charset="0"/>
              </a:rPr>
              <a:t>RH o </a:t>
            </a:r>
            <a:r>
              <a:rPr lang="hr-HR" altLang="sr-Latn-RS" sz="2200" b="1" dirty="0">
                <a:latin typeface="Calibri" pitchFamily="34" charset="0"/>
              </a:rPr>
              <a:t>prodaji </a:t>
            </a:r>
            <a:r>
              <a:rPr lang="hr-HR" altLang="sr-Latn-RS" sz="2200" b="1" dirty="0" smtClean="0">
                <a:latin typeface="Calibri" pitchFamily="34" charset="0"/>
              </a:rPr>
              <a:t>stanova </a:t>
            </a:r>
            <a:r>
              <a:rPr lang="hr-HR" altLang="sr-Latn-RS" sz="2200" dirty="0">
                <a:latin typeface="Calibri" pitchFamily="34" charset="0"/>
              </a:rPr>
              <a:t>(NN 144/13) 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dirty="0" smtClean="0">
                <a:latin typeface="Calibri" pitchFamily="34" charset="0"/>
              </a:rPr>
              <a:t>po navedenoj odluci do </a:t>
            </a:r>
            <a:r>
              <a:rPr lang="hr-HR" altLang="sr-Latn-RS" sz="2200" dirty="0">
                <a:latin typeface="Calibri" pitchFamily="34" charset="0"/>
              </a:rPr>
              <a:t>sada je </a:t>
            </a:r>
            <a:r>
              <a:rPr lang="hr-HR" altLang="sr-Latn-RS" sz="2200" dirty="0" smtClean="0">
                <a:latin typeface="Calibri" pitchFamily="34" charset="0"/>
              </a:rPr>
              <a:t>prodano 105 stanova po prosječnoj </a:t>
            </a:r>
            <a:r>
              <a:rPr lang="hr-HR" altLang="sr-Latn-RS" sz="2200" dirty="0">
                <a:latin typeface="Calibri" pitchFamily="34" charset="0"/>
              </a:rPr>
              <a:t>cijenu od 650 </a:t>
            </a:r>
            <a:r>
              <a:rPr lang="hr-HR" altLang="sr-Latn-RS" sz="2200" dirty="0" smtClean="0">
                <a:latin typeface="Calibri" pitchFamily="34" charset="0"/>
              </a:rPr>
              <a:t>€/m</a:t>
            </a:r>
            <a:r>
              <a:rPr lang="hr-HR" altLang="sr-Latn-RS" sz="2200" baseline="30000" dirty="0" smtClean="0">
                <a:latin typeface="Calibri" pitchFamily="34" charset="0"/>
              </a:rPr>
              <a:t>2</a:t>
            </a:r>
            <a:r>
              <a:rPr lang="hr-HR" altLang="sr-Latn-RS" sz="2200" dirty="0" smtClean="0">
                <a:latin typeface="Calibri" pitchFamily="34" charset="0"/>
              </a:rPr>
              <a:t>, a ukupan prihod iznosi 14 milijuna kn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rgbClr val="7030A0"/>
                </a:solidFill>
                <a:latin typeface="Calibri" pitchFamily="34" charset="0"/>
              </a:rPr>
              <a:t>nije ostvaren zadovoljavajući rezultat u prodaji stanova te će Ministarstvo izmijeniti Odluku o </a:t>
            </a:r>
            <a:r>
              <a:rPr lang="hr-HR" altLang="sr-Latn-RS" sz="2200" b="1" dirty="0">
                <a:solidFill>
                  <a:srgbClr val="7030A0"/>
                </a:solidFill>
                <a:latin typeface="Calibri" pitchFamily="34" charset="0"/>
              </a:rPr>
              <a:t>prodaji stanova</a:t>
            </a:r>
            <a:r>
              <a:rPr lang="hr-HR" altLang="sr-Latn-RS" sz="2200" dirty="0">
                <a:solidFill>
                  <a:srgbClr val="7030A0"/>
                </a:solidFill>
                <a:latin typeface="Calibri" pitchFamily="34" charset="0"/>
              </a:rPr>
              <a:t> </a:t>
            </a:r>
            <a:r>
              <a:rPr lang="hr-HR" altLang="sr-Latn-RS" sz="2200" dirty="0" smtClean="0">
                <a:latin typeface="Calibri" pitchFamily="34" charset="0"/>
              </a:rPr>
              <a:t>kako bi se bolje definirali kriteriji, pojednostavnila procedura i ubrzao postupak prodaje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rgbClr val="7030A0"/>
                </a:solidFill>
                <a:latin typeface="Calibri" pitchFamily="34" charset="0"/>
              </a:rPr>
              <a:t>Ministarstvo će s poslovnim bankama razmotriti modele </a:t>
            </a:r>
            <a:r>
              <a:rPr lang="hr-HR" altLang="sr-Latn-RS" sz="2200" dirty="0">
                <a:solidFill>
                  <a:srgbClr val="7030A0"/>
                </a:solidFill>
                <a:latin typeface="Calibri" pitchFamily="34" charset="0"/>
              </a:rPr>
              <a:t>ostvarivanja </a:t>
            </a:r>
            <a:r>
              <a:rPr lang="hr-HR" altLang="sr-Latn-RS" sz="2200" dirty="0" smtClean="0">
                <a:solidFill>
                  <a:srgbClr val="7030A0"/>
                </a:solidFill>
                <a:latin typeface="Calibri" pitchFamily="34" charset="0"/>
              </a:rPr>
              <a:t>posebnih kreditnih </a:t>
            </a:r>
            <a:r>
              <a:rPr lang="hr-HR" altLang="sr-Latn-RS" sz="2200" dirty="0">
                <a:solidFill>
                  <a:srgbClr val="7030A0"/>
                </a:solidFill>
                <a:latin typeface="Calibri" pitchFamily="34" charset="0"/>
              </a:rPr>
              <a:t>linija </a:t>
            </a:r>
            <a:r>
              <a:rPr lang="hr-HR" altLang="sr-Latn-RS" sz="2200" dirty="0" smtClean="0">
                <a:latin typeface="Calibri" pitchFamily="34" charset="0"/>
              </a:rPr>
              <a:t>za otkup stanova po navedenoj Odluci</a:t>
            </a:r>
            <a:endParaRPr lang="hr-HR" altLang="sr-Latn-RS" sz="2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 smtClean="0"/>
              <a:t>Poslovni Prostori</a:t>
            </a:r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19597"/>
            <a:ext cx="9069387" cy="5112568"/>
          </a:xfrm>
        </p:spPr>
        <p:txBody>
          <a:bodyPr/>
          <a:lstStyle/>
          <a:p>
            <a:pPr marL="285750" indent="-285750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b="1" dirty="0">
                <a:solidFill>
                  <a:srgbClr val="7030A0"/>
                </a:solidFill>
                <a:latin typeface="Calibri" pitchFamily="34" charset="0"/>
              </a:rPr>
              <a:t>Ministarstvo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u evidenciji ima </a:t>
            </a:r>
            <a:r>
              <a:rPr lang="hr-HR" altLang="sr-Latn-RS" sz="1800" b="1" dirty="0">
                <a:solidFill>
                  <a:srgbClr val="7030A0"/>
                </a:solidFill>
                <a:latin typeface="Calibri" pitchFamily="34" charset="0"/>
              </a:rPr>
              <a:t>6.426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poslovnih prostora ukupne površine </a:t>
            </a:r>
            <a:r>
              <a:rPr lang="hr-HR" altLang="sr-Latn-RS" sz="1800" b="1" dirty="0">
                <a:solidFill>
                  <a:srgbClr val="7030A0"/>
                </a:solidFill>
                <a:latin typeface="Calibri" pitchFamily="34" charset="0"/>
              </a:rPr>
              <a:t>350.752,51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m</a:t>
            </a:r>
            <a:r>
              <a:rPr lang="hr-HR" altLang="sr-Latn-RS" sz="1800" baseline="30000" dirty="0">
                <a:solidFill>
                  <a:srgbClr val="7030A0"/>
                </a:solidFill>
                <a:latin typeface="Calibri" pitchFamily="34" charset="0"/>
              </a:rPr>
              <a:t>2</a:t>
            </a:r>
            <a:endParaRPr lang="hr-HR" altLang="sr-Latn-RS" sz="1800" dirty="0">
              <a:solidFill>
                <a:srgbClr val="7030A0"/>
              </a:solidFill>
              <a:latin typeface="Calibri" pitchFamily="34" charset="0"/>
            </a:endParaRPr>
          </a:p>
          <a:p>
            <a:pPr marL="1028700" lvl="1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>
                <a:latin typeface="Calibri" pitchFamily="34" charset="0"/>
              </a:rPr>
              <a:t>3373 poslovnih  prostora površine 286.804,74 m</a:t>
            </a:r>
            <a:r>
              <a:rPr lang="hr-HR" altLang="sr-Latn-RS" sz="1800" baseline="30000" dirty="0">
                <a:latin typeface="Calibri" pitchFamily="34" charset="0"/>
              </a:rPr>
              <a:t>2</a:t>
            </a:r>
            <a:r>
              <a:rPr lang="hr-HR" altLang="sr-Latn-RS" sz="1800" dirty="0">
                <a:latin typeface="Calibri" pitchFamily="34" charset="0"/>
              </a:rPr>
              <a:t>, </a:t>
            </a:r>
          </a:p>
          <a:p>
            <a:pPr marL="1028700" lvl="1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>
                <a:latin typeface="Calibri" pitchFamily="34" charset="0"/>
              </a:rPr>
              <a:t>2774 garaža preuzetih od MORH-a površine 38.780,77 m</a:t>
            </a:r>
            <a:r>
              <a:rPr lang="hr-HR" altLang="sr-Latn-RS" sz="1800" baseline="30000" dirty="0">
                <a:latin typeface="Calibri" pitchFamily="34" charset="0"/>
              </a:rPr>
              <a:t>2</a:t>
            </a:r>
            <a:r>
              <a:rPr lang="hr-HR" altLang="sr-Latn-RS" sz="1800" dirty="0">
                <a:latin typeface="Calibri" pitchFamily="34" charset="0"/>
              </a:rPr>
              <a:t> </a:t>
            </a:r>
          </a:p>
          <a:p>
            <a:pPr marL="1028700" lvl="1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>
                <a:latin typeface="Calibri" pitchFamily="34" charset="0"/>
              </a:rPr>
              <a:t>220 parkirališta površine 2.365,91 m</a:t>
            </a:r>
            <a:r>
              <a:rPr lang="hr-HR" altLang="sr-Latn-RS" sz="1800" baseline="30000" dirty="0">
                <a:latin typeface="Calibri" pitchFamily="34" charset="0"/>
              </a:rPr>
              <a:t>2</a:t>
            </a:r>
            <a:endParaRPr lang="hr-HR" altLang="sr-Latn-RS" sz="1800" dirty="0"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 smtClean="0">
                <a:solidFill>
                  <a:srgbClr val="7030A0"/>
                </a:solidFill>
                <a:latin typeface="Calibri" pitchFamily="34" charset="0"/>
              </a:rPr>
              <a:t>904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poslovnih prostora je prazno (42.553,11 m</a:t>
            </a:r>
            <a:r>
              <a:rPr lang="hr-HR" altLang="sr-Latn-RS" sz="1800" baseline="30000" dirty="0">
                <a:solidFill>
                  <a:srgbClr val="7030A0"/>
                </a:solidFill>
                <a:latin typeface="Calibri" pitchFamily="34" charset="0"/>
              </a:rPr>
              <a:t>2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) </a:t>
            </a:r>
          </a:p>
          <a:p>
            <a:pPr marL="266700" algn="just" eaLnBrk="1" hangingPunct="1">
              <a:lnSpc>
                <a:spcPct val="100000"/>
              </a:lnSpc>
              <a:spcAft>
                <a:spcPts val="600"/>
              </a:spcAft>
            </a:pPr>
            <a:r>
              <a:rPr lang="hr-HR" altLang="sr-Latn-RS" sz="1800" dirty="0" smtClean="0">
                <a:latin typeface="Calibri" pitchFamily="34" charset="0"/>
              </a:rPr>
              <a:t>971 </a:t>
            </a:r>
            <a:r>
              <a:rPr lang="hr-HR" altLang="sr-Latn-RS" sz="1800" dirty="0">
                <a:latin typeface="Calibri" pitchFamily="34" charset="0"/>
              </a:rPr>
              <a:t>poslovni prostor je u </a:t>
            </a:r>
            <a:r>
              <a:rPr lang="hr-HR" altLang="sr-Latn-RS" sz="1800" b="1" dirty="0">
                <a:latin typeface="Calibri" pitchFamily="34" charset="0"/>
              </a:rPr>
              <a:t>suvlasništvu</a:t>
            </a:r>
            <a:r>
              <a:rPr lang="hr-HR" altLang="sr-Latn-RS" sz="1800" dirty="0">
                <a:latin typeface="Calibri" pitchFamily="34" charset="0"/>
              </a:rPr>
              <a:t> RH s drugim osobama (32.471,22 m</a:t>
            </a:r>
            <a:r>
              <a:rPr lang="hr-HR" altLang="sr-Latn-RS" sz="1800" baseline="30000" dirty="0">
                <a:latin typeface="Calibri" pitchFamily="34" charset="0"/>
              </a:rPr>
              <a:t>2</a:t>
            </a:r>
            <a:r>
              <a:rPr lang="hr-HR" altLang="sr-Latn-RS" sz="1800" dirty="0" smtClean="0">
                <a:latin typeface="Calibri" pitchFamily="34" charset="0"/>
              </a:rPr>
              <a:t>)</a:t>
            </a:r>
          </a:p>
          <a:p>
            <a:pPr marL="266700" algn="just" eaLnBrk="1" hangingPunct="1">
              <a:lnSpc>
                <a:spcPct val="100000"/>
              </a:lnSpc>
              <a:spcAft>
                <a:spcPts val="600"/>
              </a:spcAft>
            </a:pPr>
            <a:r>
              <a:rPr lang="hr-HR" altLang="sr-Latn-RS" sz="1800" dirty="0" smtClean="0">
                <a:solidFill>
                  <a:srgbClr val="7030A0"/>
                </a:solidFill>
                <a:latin typeface="Calibri" pitchFamily="34" charset="0"/>
              </a:rPr>
              <a:t>214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poslovnih prostora </a:t>
            </a:r>
            <a:r>
              <a:rPr lang="hr-HR" altLang="sr-Latn-RS" sz="1800" dirty="0" smtClean="0">
                <a:solidFill>
                  <a:srgbClr val="7030A0"/>
                </a:solidFill>
                <a:latin typeface="Calibri" pitchFamily="34" charset="0"/>
              </a:rPr>
              <a:t>je u </a:t>
            </a:r>
            <a:r>
              <a:rPr lang="hr-HR" altLang="sr-Latn-RS" sz="1800" b="1" dirty="0">
                <a:solidFill>
                  <a:srgbClr val="7030A0"/>
                </a:solidFill>
                <a:latin typeface="Calibri" pitchFamily="34" charset="0"/>
              </a:rPr>
              <a:t>bespravnom korištenju </a:t>
            </a:r>
            <a:r>
              <a:rPr lang="hr-HR" altLang="sr-Latn-RS" sz="1800" dirty="0">
                <a:latin typeface="Calibri" pitchFamily="34" charset="0"/>
              </a:rPr>
              <a:t>(20.175,39 m</a:t>
            </a:r>
            <a:r>
              <a:rPr lang="hr-HR" altLang="sr-Latn-RS" sz="1800" baseline="30000" dirty="0">
                <a:latin typeface="Calibri" pitchFamily="34" charset="0"/>
              </a:rPr>
              <a:t>2</a:t>
            </a:r>
            <a:r>
              <a:rPr lang="hr-HR" altLang="sr-Latn-RS" sz="1800" dirty="0">
                <a:latin typeface="Calibri" pitchFamily="34" charset="0"/>
              </a:rPr>
              <a:t>) – vode </a:t>
            </a:r>
            <a:r>
              <a:rPr lang="hr-HR" altLang="sr-Latn-RS" sz="1800" dirty="0" smtClean="0">
                <a:latin typeface="Calibri" pitchFamily="34" charset="0"/>
              </a:rPr>
              <a:t>se postupci  </a:t>
            </a:r>
            <a:r>
              <a:rPr lang="hr-HR" altLang="sr-Latn-RS" sz="1800" dirty="0">
                <a:latin typeface="Calibri" pitchFamily="34" charset="0"/>
              </a:rPr>
              <a:t>iseljenja i naplate potraživanja </a:t>
            </a:r>
            <a:endParaRPr lang="hr-HR" altLang="sr-Latn-RS" sz="1800" b="1" dirty="0"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>
                <a:latin typeface="Calibri" pitchFamily="34" charset="0"/>
              </a:rPr>
              <a:t>971 poslovni prostor koji je u suvlasništvu može se prodati redovnim postupkom sukladno važećim propisima </a:t>
            </a: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 smtClean="0">
                <a:latin typeface="Calibri" pitchFamily="34" charset="0"/>
              </a:rPr>
              <a:t>Za </a:t>
            </a:r>
            <a:r>
              <a:rPr lang="hr-HR" altLang="sr-Latn-RS" sz="1800" dirty="0">
                <a:latin typeface="Calibri" pitchFamily="34" charset="0"/>
              </a:rPr>
              <a:t>jednostavniju, transparentniju, bržu i efikasniju prodaju praznih poslovnih prostora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Ministarstvo će izmijeniti Zakon o zakupu i kupoprodaji poslovnog prostora i potrebne uredbe o kupoprodaji poslovnog </a:t>
            </a:r>
            <a:r>
              <a:rPr lang="hr-HR" altLang="sr-Latn-RS" sz="1800" dirty="0" smtClean="0">
                <a:solidFill>
                  <a:srgbClr val="7030A0"/>
                </a:solidFill>
                <a:latin typeface="Calibri" pitchFamily="34" charset="0"/>
              </a:rPr>
              <a:t>prostora</a:t>
            </a:r>
            <a:endParaRPr lang="hr-HR" altLang="sr-Latn-RS" sz="1800" dirty="0">
              <a:solidFill>
                <a:srgbClr val="7030A0"/>
              </a:solidFill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1800" dirty="0">
                <a:latin typeface="Calibri" pitchFamily="34" charset="0"/>
              </a:rPr>
              <a:t>Ministarstvo će </a:t>
            </a:r>
            <a:r>
              <a:rPr lang="hr-HR" altLang="sr-Latn-RS" sz="1800" dirty="0">
                <a:solidFill>
                  <a:srgbClr val="7030A0"/>
                </a:solidFill>
                <a:latin typeface="Calibri" pitchFamily="34" charset="0"/>
              </a:rPr>
              <a:t>u suradnji s MFIN revidirati smještaj proračunskih korisnika u prostorima u zakupu od trećih osoba te će inzistirati na smještaju istih u prostore u vlasništvu RH </a:t>
            </a:r>
            <a:r>
              <a:rPr lang="hr-HR" altLang="sr-Latn-RS" sz="1800" dirty="0">
                <a:latin typeface="Calibri" pitchFamily="34" charset="0"/>
              </a:rPr>
              <a:t>kako bi se ostvarile dodatne proračunske uštede</a:t>
            </a:r>
          </a:p>
        </p:txBody>
      </p:sp>
    </p:spTree>
    <p:extLst>
      <p:ext uri="{BB962C8B-B14F-4D97-AF65-F5344CB8AC3E}">
        <p14:creationId xmlns:p14="http://schemas.microsoft.com/office/powerpoint/2010/main" val="135892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/>
              <a:t>Bivše Vojne Nekretnine</a:t>
            </a:r>
            <a:endParaRPr lang="hr-HR" sz="3600" dirty="0" smtClean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/>
              <a:t>DUUDI je preuzeo tijekom 2014. i 2015. godine 332 bivše vojne nekretnine.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 smtClean="0">
                <a:solidFill>
                  <a:srgbClr val="7030A0"/>
                </a:solidFill>
              </a:rPr>
              <a:t>Ukupna </a:t>
            </a:r>
            <a:r>
              <a:rPr lang="hr-HR" altLang="sr-Latn-RS" sz="2300" dirty="0">
                <a:solidFill>
                  <a:srgbClr val="7030A0"/>
                </a:solidFill>
              </a:rPr>
              <a:t>površina bivših vojnih nekretnina kojima upravlja Ministarstvo iznosi cca 50.000.000,00 m</a:t>
            </a:r>
            <a:r>
              <a:rPr lang="hr-HR" altLang="sr-Latn-RS" sz="2300" baseline="30000" dirty="0">
                <a:solidFill>
                  <a:srgbClr val="7030A0"/>
                </a:solidFill>
              </a:rPr>
              <a:t>2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 smtClean="0">
                <a:solidFill>
                  <a:srgbClr val="7030A0"/>
                </a:solidFill>
              </a:rPr>
              <a:t>Cjelokupna </a:t>
            </a:r>
            <a:r>
              <a:rPr lang="hr-HR" altLang="sr-Latn-RS" sz="2300" dirty="0">
                <a:solidFill>
                  <a:srgbClr val="7030A0"/>
                </a:solidFill>
              </a:rPr>
              <a:t>površina kojom će upravljati Ministarstvo nije trenutačno raspoloživa zbog zahtjeva bivših vlasnika za povrat bivših vojnih nekretnina, </a:t>
            </a:r>
            <a:r>
              <a:rPr lang="hr-HR" altLang="sr-Latn-RS" sz="2300" dirty="0" smtClean="0">
                <a:solidFill>
                  <a:srgbClr val="7030A0"/>
                </a:solidFill>
              </a:rPr>
              <a:t>a </a:t>
            </a:r>
            <a:r>
              <a:rPr lang="hr-HR" altLang="sr-Latn-RS" sz="2300" dirty="0">
                <a:solidFill>
                  <a:srgbClr val="7030A0"/>
                </a:solidFill>
              </a:rPr>
              <a:t>i zbog brojnih sudskih sporova vezanih u predmetne nekretnine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 smtClean="0"/>
              <a:t>Neke </a:t>
            </a:r>
            <a:r>
              <a:rPr lang="hr-HR" altLang="sr-Latn-RS" sz="2300" dirty="0"/>
              <a:t>od bivših vojnih nekretnina nisu raspoložive zbog namjene korištenja predviđene važećim prostornim planovima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 smtClean="0"/>
              <a:t>DUUDI </a:t>
            </a:r>
            <a:r>
              <a:rPr lang="hr-HR" altLang="sr-Latn-RS" sz="2300" dirty="0"/>
              <a:t>je podnosio zahtjeve za izmjene prostornih planova u cilju daljnjeg raspolaganja nekretninama kao i povećanja vrijednosti nekretnina</a:t>
            </a:r>
          </a:p>
        </p:txBody>
      </p:sp>
    </p:spTree>
    <p:extLst>
      <p:ext uri="{BB962C8B-B14F-4D97-AF65-F5344CB8AC3E}">
        <p14:creationId xmlns:p14="http://schemas.microsoft.com/office/powerpoint/2010/main" val="18109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b="1" cap="small" dirty="0" smtClean="0"/>
              <a:t>Bivše Vojne Nekretnine</a:t>
            </a:r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00000"/>
              </a:lnSpc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/>
              <a:t>Stoga je potrebno uskladiti postupanje tijela nadležnih za rješavanje imovinsko pravnih odnosa na bivšim vojnim nekretninama, kao i pitanja izmjena prostornih planova u cilju daljnjeg raspolaganja nekretninama kao i povećanja njihove vrijednosti</a:t>
            </a:r>
            <a:r>
              <a:rPr lang="hr-HR" altLang="sr-Latn-RS" sz="2300" dirty="0" smtClean="0"/>
              <a:t>.</a:t>
            </a:r>
            <a:endParaRPr lang="hr-HR" altLang="sr-Latn-RS" sz="2300" dirty="0"/>
          </a:p>
          <a:p>
            <a:pPr marL="342900" indent="-342900" algn="just">
              <a:lnSpc>
                <a:spcPct val="100000"/>
              </a:lnSpc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hr-HR" altLang="sr-Latn-RS" sz="2300" dirty="0"/>
              <a:t>Ministarstvo dio bivših vojnih nekretnina temeljem zahtjeva jedinica lokalne (regionalne) samouprave, planira aktivirati za ostvarenje projekata koji su od općeg javnog ili socijalnog interesa</a:t>
            </a:r>
            <a:r>
              <a:rPr lang="hr-HR" altLang="sr-Latn-RS" sz="2300" dirty="0" smtClean="0"/>
              <a:t>.</a:t>
            </a:r>
            <a:endParaRPr lang="hr-HR" altLang="sr-Latn-RS" sz="2300" dirty="0"/>
          </a:p>
        </p:txBody>
      </p:sp>
    </p:spTree>
    <p:extLst>
      <p:ext uri="{BB962C8B-B14F-4D97-AF65-F5344CB8AC3E}">
        <p14:creationId xmlns:p14="http://schemas.microsoft.com/office/powerpoint/2010/main" val="38334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hr-HR" altLang="sr-Latn-RS" sz="3600" b="1" cap="small" dirty="0" smtClean="0"/>
              <a:t>ODNOSI SA JEDINICAMA LOKALNE I  PODRUČNE (REGIONALNE) SAMOUPRAVE</a:t>
            </a:r>
            <a:endParaRPr lang="hr-HR" altLang="sr-Latn-RS" sz="3600" dirty="0"/>
          </a:p>
        </p:txBody>
      </p:sp>
      <p:sp>
        <p:nvSpPr>
          <p:cNvPr id="19458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96467"/>
            <a:ext cx="9069387" cy="5107706"/>
          </a:xfrm>
        </p:spPr>
        <p:txBody>
          <a:bodyPr/>
          <a:lstStyle/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hr-HR" altLang="sr-Latn-RS" sz="22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pPr marL="285750" indent="-285750" algn="just" eaLnBrk="1" hangingPunct="1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Ministarstvo ima u radu veliki broj zahtjeva jedinica lokalne i područne (regionalne) samouprave (</a:t>
            </a:r>
            <a:r>
              <a:rPr lang="hr-HR" altLang="sr-Latn-RS" sz="2200" b="1" dirty="0">
                <a:solidFill>
                  <a:schemeClr val="tx1"/>
                </a:solidFill>
                <a:latin typeface="Calibri" pitchFamily="34" charset="0"/>
              </a:rPr>
              <a:t>više od 1000) 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kojima se pretežno traži: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darovanje 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nekretnina u vlasništvu Republike Hrvatske,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dodjela na korištenje nekretnina u vlasništvu Republike Hrvatske,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>
                <a:solidFill>
                  <a:schemeClr val="tx1"/>
                </a:solidFill>
                <a:latin typeface="Calibri" pitchFamily="34" charset="0"/>
              </a:rPr>
              <a:t>k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upnja nekretnina u vlasništvu Republike Hrvatske, i</a:t>
            </a:r>
          </a:p>
          <a:p>
            <a:pPr marL="1200150" lvl="1" indent="-28575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altLang="sr-Latn-RS" sz="2200" b="1" dirty="0">
                <a:solidFill>
                  <a:schemeClr val="tx1"/>
                </a:solidFill>
                <a:latin typeface="Calibri" pitchFamily="34" charset="0"/>
              </a:rPr>
              <a:t>i</a:t>
            </a:r>
            <a:r>
              <a:rPr lang="hr-HR" altLang="sr-Latn-RS" sz="2200" b="1" dirty="0" smtClean="0">
                <a:solidFill>
                  <a:schemeClr val="tx1"/>
                </a:solidFill>
                <a:latin typeface="Calibri" pitchFamily="34" charset="0"/>
              </a:rPr>
              <a:t>zdavanje suglasnosti za prijavu</a:t>
            </a:r>
            <a:endParaRPr lang="hr-HR" altLang="sr-Latn-RS" sz="22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mplate_DSJU_prezentacija (1)">
  <a:themeElements>
    <a:clrScheme name="Prilagođe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4C196A"/>
      </a:hlink>
      <a:folHlink>
        <a:srgbClr val="A887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02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600" b="0" i="0" u="none" strike="noStrike" cap="none" normalizeH="0" baseline="0" smtClean="0">
            <a:ln>
              <a:noFill/>
            </a:ln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02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600" b="0" i="0" u="none" strike="noStrike" cap="none" normalizeH="0" baseline="0" smtClean="0">
            <a:ln>
              <a:noFill/>
            </a:ln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Tema sustava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sustav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1605</Words>
  <Application>Microsoft Office PowerPoint</Application>
  <PresentationFormat>Custom</PresentationFormat>
  <Paragraphs>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tamplate_DSJU_prezentacija (1)</vt:lpstr>
      <vt:lpstr>PowerPoint Presentation</vt:lpstr>
      <vt:lpstr>PowerPoint Presentation</vt:lpstr>
      <vt:lpstr>Uvod – Ministarstvo Državne Imovine, CERP, Državne Nekretnine d.o.o.</vt:lpstr>
      <vt:lpstr>Uvod – Ministarstvo Državne Imovine, CERP, Državne Nekretnine d.o.o.</vt:lpstr>
      <vt:lpstr>Stanovi</vt:lpstr>
      <vt:lpstr>Poslovni Prostori</vt:lpstr>
      <vt:lpstr>Bivše Vojne Nekretnine</vt:lpstr>
      <vt:lpstr>Bivše Vojne Nekretnine</vt:lpstr>
      <vt:lpstr>ODNOSI SA JEDINICAMA LOKALNE I  PODRUČNE (REGIONALNE) SAMOUPRAVE</vt:lpstr>
      <vt:lpstr>Darovanje nekretnina</vt:lpstr>
      <vt:lpstr>Darovanje nekretnina</vt:lpstr>
      <vt:lpstr>DODJELA NA KORIŠTENJE NEKRETNINA</vt:lpstr>
      <vt:lpstr>KUPNJA NEKRETNINA U VLASNIŠVTU REPUBLIKE HRVATSKE</vt:lpstr>
      <vt:lpstr>SUGLASNOSTI ZA PRIJAVU PROJEKATA KOJI SU FINANCIRANI SREDSTVIMA IZ FONDOVA EUROPSKE UNIJE</vt:lpstr>
      <vt:lpstr>PROBLEMATIKA </vt:lpstr>
      <vt:lpstr>PROBLEMATIKA 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Aleksandra Prgomet Bosanac</dc:creator>
  <cp:lastModifiedBy>Danijel Škugor</cp:lastModifiedBy>
  <cp:revision>50</cp:revision>
  <cp:lastPrinted>1601-01-01T00:00:00Z</cp:lastPrinted>
  <dcterms:created xsi:type="dcterms:W3CDTF">2009-04-16T09:32:32Z</dcterms:created>
  <dcterms:modified xsi:type="dcterms:W3CDTF">2017-03-15T16:59:23Z</dcterms:modified>
</cp:coreProperties>
</file>