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8" r:id="rId5"/>
    <p:sldId id="259" r:id="rId6"/>
    <p:sldId id="266" r:id="rId7"/>
    <p:sldId id="258" r:id="rId8"/>
    <p:sldId id="260" r:id="rId9"/>
    <p:sldId id="261" r:id="rId10"/>
    <p:sldId id="262" r:id="rId11"/>
    <p:sldId id="263" r:id="rId12"/>
    <p:sldId id="267" r:id="rId1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5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1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ni slaj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0" y="1475"/>
            <a:ext cx="12192000" cy="46935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66700" indent="0">
              <a:spcAft>
                <a:spcPts val="0"/>
              </a:spcAft>
              <a:defRPr/>
            </a:pPr>
            <a:r>
              <a:rPr lang="hr-HR" sz="1400" b="1" dirty="0" smtClean="0">
                <a:solidFill>
                  <a:schemeClr val="bg1"/>
                </a:solidFill>
                <a:effectLst/>
                <a:latin typeface="Arial"/>
                <a:ea typeface="Times New Roman"/>
              </a:rPr>
              <a:t>Uprava za upravljanje EU fondom za ruralni razvoj, EU i međunarodnu suradnju</a:t>
            </a:r>
            <a:endParaRPr lang="hr-HR" sz="1200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marL="266700" indent="0">
              <a:spcAft>
                <a:spcPts val="0"/>
              </a:spcAft>
              <a:defRPr/>
            </a:pPr>
            <a:r>
              <a:rPr lang="hr-HR" sz="1000" b="1" dirty="0" smtClean="0">
                <a:solidFill>
                  <a:schemeClr val="bg1"/>
                </a:solidFill>
                <a:effectLst/>
                <a:latin typeface="Arial"/>
                <a:ea typeface="Times New Roman"/>
              </a:rPr>
              <a:t>MINISTARSTVO POLJOPRIVREDE</a:t>
            </a:r>
            <a:endParaRPr lang="hr-HR" sz="1200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908721"/>
            <a:ext cx="10363200" cy="2088232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accent1">
                    <a:lumMod val="75000"/>
                  </a:schemeClr>
                </a:solidFill>
                <a:latin typeface="+mj-lt"/>
                <a:ea typeface="Adobe Heiti Std R" pitchFamily="34" charset="-128"/>
                <a:cs typeface="Times New Roman" panose="02020603050405020304" pitchFamily="18" charset="0"/>
              </a:defRPr>
            </a:lvl1pPr>
          </a:lstStyle>
          <a:p>
            <a:r>
              <a:rPr lang="hr-HR" smtClean="0"/>
              <a:t>Uredite stil naslova matrice</a:t>
            </a:r>
            <a:endParaRPr lang="hr-HR" dirty="0"/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2207568" y="6307856"/>
            <a:ext cx="7776864" cy="4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SUFINANCIRANO SREDSTVIMA EUROPSKE UNIJE </a:t>
            </a:r>
          </a:p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EUROPSKI POLJOPRIVREDNI FOND ZA RURALNI RAZVOJ – EUROPA ULAŽE U RURALNA PODRUČJA</a:t>
            </a:r>
            <a:endParaRPr kumimoji="0" lang="hr-HR" sz="8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PROGRAM RURALNOG RAZVOJA REPUBLIKE HRVATSKE ZA RAZDOBLJE 2014. – 2020 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6309320"/>
            <a:ext cx="1061927" cy="4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56373" y="6310784"/>
            <a:ext cx="1060864" cy="4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E:\prezentacije\2015\ESI FONDOVI LOGOTIPI\ESI FONDOVI LOGOTIPI\EUROPSKI STRUKTURNI I INVESTICIJSKI FONDOVI\Europski strukturni i investicijski fondov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2708920"/>
            <a:ext cx="2726139" cy="90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401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14DE-5DCA-430D-A025-2EE986B89CB5}" type="datetimeFigureOut">
              <a:rPr lang="hr-HR" smtClean="0"/>
              <a:t>6.2.2017.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1791E-3B98-4D40-9D71-D3661A1C74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47567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12777"/>
            <a:ext cx="2743200" cy="4713387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hr-HR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14DE-5DCA-430D-A025-2EE986B89CB5}" type="datetimeFigureOut">
              <a:rPr lang="hr-HR" smtClean="0"/>
              <a:t>6.2.2017.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1791E-3B98-4D40-9D71-D3661A1C74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41791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Uredite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14DE-5DCA-430D-A025-2EE986B89CB5}" type="datetimeFigureOut">
              <a:rPr lang="hr-HR" smtClean="0"/>
              <a:t>6.2.2017.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1791E-3B98-4D40-9D71-D3661A1C74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93582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639616" y="6307856"/>
            <a:ext cx="7344816" cy="4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SUFINANCIRANO SREDSTVIMA EUROPSKE UNIJE </a:t>
            </a:r>
          </a:p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EUROPSKI POLJOPRIVREDNI FOND ZA RURALNI RAZVOJ – EUROPA ULAŽE U RURALNA PODRUČJA</a:t>
            </a:r>
            <a:endParaRPr kumimoji="0" lang="hr-HR" sz="8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PROGRAM RURALNOG RAZVOJA REPUBLIKE HRVATSKE ZA RAZDOBLJE 2014. – 2020 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6309320"/>
            <a:ext cx="1061927" cy="4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26089" y="6298760"/>
            <a:ext cx="1060864" cy="4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223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0" cap="all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hr-HR" smtClean="0"/>
              <a:t>Uredite stil naslova matrice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14DE-5DCA-430D-A025-2EE986B89CB5}" type="datetimeFigureOut">
              <a:rPr lang="hr-HR" smtClean="0"/>
              <a:t>6.2.2017.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1791E-3B98-4D40-9D71-D3661A1C74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97219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14DE-5DCA-430D-A025-2EE986B89CB5}" type="datetimeFigureOut">
              <a:rPr lang="hr-HR" smtClean="0"/>
              <a:t>6.2.2017.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1791E-3B98-4D40-9D71-D3661A1C74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56878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14DE-5DCA-430D-A025-2EE986B89CB5}" type="datetimeFigureOut">
              <a:rPr lang="hr-HR" smtClean="0"/>
              <a:t>6.2.2017.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1791E-3B98-4D40-9D71-D3661A1C74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39296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14DE-5DCA-430D-A025-2EE986B89CB5}" type="datetimeFigureOut">
              <a:rPr lang="hr-HR" smtClean="0"/>
              <a:t>6.2.2017.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1791E-3B98-4D40-9D71-D3661A1C74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0713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14DE-5DCA-430D-A025-2EE986B89CB5}" type="datetimeFigureOut">
              <a:rPr lang="hr-HR" smtClean="0"/>
              <a:t>6.2.2017.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1791E-3B98-4D40-9D71-D3661A1C74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66235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14DE-5DCA-430D-A025-2EE986B89CB5}" type="datetimeFigureOut">
              <a:rPr lang="hr-HR" smtClean="0"/>
              <a:t>6.2.2017.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1791E-3B98-4D40-9D71-D3661A1C74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10091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hr-H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hr-H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414DE-5DCA-430D-A025-2EE986B89CB5}" type="datetimeFigureOut">
              <a:rPr lang="hr-HR" smtClean="0"/>
              <a:t>6.2.2017.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1791E-3B98-4D40-9D71-D3661A1C74A9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07387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9497" y="361902"/>
            <a:ext cx="109728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dirty="0" smtClean="0"/>
              <a:t>Uredite stilove teksta matrice</a:t>
            </a:r>
          </a:p>
          <a:p>
            <a:pPr lvl="1"/>
            <a:r>
              <a:rPr lang="hr-HR" dirty="0" smtClean="0"/>
              <a:t>Druga razina</a:t>
            </a:r>
          </a:p>
          <a:p>
            <a:pPr lvl="2"/>
            <a:r>
              <a:rPr lang="hr-HR" dirty="0" smtClean="0"/>
              <a:t>Treća razina</a:t>
            </a:r>
          </a:p>
          <a:p>
            <a:pPr lvl="3"/>
            <a:r>
              <a:rPr lang="hr-HR" dirty="0" smtClean="0"/>
              <a:t>Četvrta razina</a:t>
            </a:r>
          </a:p>
          <a:p>
            <a:pPr lvl="4"/>
            <a:r>
              <a:rPr lang="hr-HR" dirty="0" smtClean="0"/>
              <a:t>Peta razina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414DE-5DCA-430D-A025-2EE986B89CB5}" type="datetimeFigureOut">
              <a:rPr lang="hr-HR" smtClean="0"/>
              <a:t>6.2.2017.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1791E-3B98-4D40-9D71-D3661A1C74A9}" type="slidenum">
              <a:rPr lang="hr-HR" smtClean="0"/>
              <a:t>‹#›</a:t>
            </a:fld>
            <a:endParaRPr lang="hr-HR"/>
          </a:p>
        </p:txBody>
      </p:sp>
      <p:sp>
        <p:nvSpPr>
          <p:cNvPr id="7" name="Rectangle 12"/>
          <p:cNvSpPr>
            <a:spLocks noGrp="1" noChangeArrowheads="1"/>
          </p:cNvSpPr>
          <p:nvPr/>
        </p:nvSpPr>
        <p:spPr bwMode="auto">
          <a:xfrm>
            <a:off x="0" y="0"/>
            <a:ext cx="1141739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66700" indent="0">
              <a:spcAft>
                <a:spcPts val="0"/>
              </a:spcAft>
              <a:defRPr/>
            </a:pPr>
            <a:r>
              <a:rPr lang="hr-HR" sz="1400" b="1" dirty="0">
                <a:solidFill>
                  <a:schemeClr val="bg1"/>
                </a:solidFill>
                <a:effectLst/>
                <a:latin typeface="Arial"/>
                <a:ea typeface="Times New Roman"/>
              </a:rPr>
              <a:t>Uprava za upravljanje EU </a:t>
            </a:r>
            <a:r>
              <a:rPr lang="hr-HR" sz="1400" b="1" dirty="0" smtClean="0">
                <a:solidFill>
                  <a:schemeClr val="bg1"/>
                </a:solidFill>
                <a:effectLst/>
                <a:latin typeface="Arial"/>
                <a:ea typeface="Times New Roman"/>
              </a:rPr>
              <a:t>fondom za ruralni razvoj, </a:t>
            </a:r>
            <a:r>
              <a:rPr lang="hr-HR" sz="1400" b="1" dirty="0">
                <a:solidFill>
                  <a:schemeClr val="bg1"/>
                </a:solidFill>
                <a:effectLst/>
                <a:latin typeface="Arial"/>
                <a:ea typeface="Times New Roman"/>
              </a:rPr>
              <a:t>EU i međunarodnu suradnju</a:t>
            </a:r>
            <a:endParaRPr lang="hr-HR" sz="1200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marL="266700" indent="0">
              <a:spcAft>
                <a:spcPts val="0"/>
              </a:spcAft>
              <a:defRPr/>
            </a:pPr>
            <a:r>
              <a:rPr lang="hr-HR" sz="1000" b="1" dirty="0">
                <a:solidFill>
                  <a:schemeClr val="bg1"/>
                </a:solidFill>
                <a:effectLst/>
                <a:latin typeface="Arial"/>
                <a:ea typeface="Times New Roman"/>
              </a:rPr>
              <a:t>MINISTARSTVO POLJOPRIVREDE</a:t>
            </a:r>
            <a:endParaRPr lang="hr-HR" sz="1200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8" name="Slika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1811" y="-2"/>
            <a:ext cx="1160972" cy="1282687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xtLst/>
        </p:spPr>
      </p:pic>
    </p:spTree>
    <p:extLst>
      <p:ext uri="{BB962C8B-B14F-4D97-AF65-F5344CB8AC3E}">
        <p14:creationId xmlns:p14="http://schemas.microsoft.com/office/powerpoint/2010/main" val="325118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kern="1200">
          <a:solidFill>
            <a:schemeClr val="accent1">
              <a:lumMod val="50000"/>
            </a:schemeClr>
          </a:solidFill>
          <a:latin typeface="+mj-lt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1">
              <a:lumMod val="50000"/>
            </a:schemeClr>
          </a:solidFill>
          <a:latin typeface="+mj-lt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j-lt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>
              <a:lumMod val="50000"/>
            </a:schemeClr>
          </a:solidFill>
          <a:latin typeface="+mj-lt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1">
              <a:lumMod val="50000"/>
            </a:schemeClr>
          </a:solidFill>
          <a:latin typeface="+mj-lt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s.hr/" TargetMode="External"/><Relationship Id="rId7" Type="http://schemas.openxmlformats.org/officeDocument/2006/relationships/image" Target="../media/image12.png"/><Relationship Id="rId2" Type="http://schemas.openxmlformats.org/officeDocument/2006/relationships/hyperlink" Target="http://www.ruralnirazvoj.hr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ruralnirazvoj.hr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Program ruralnog razvoja</a:t>
            </a: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2017.  - GODINA IZAZOVA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1290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Koraci koji slijede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hr-HR" dirty="0" smtClean="0"/>
              <a:t>Izmjena pravilnika za M4.1</a:t>
            </a:r>
          </a:p>
          <a:p>
            <a:pPr lvl="1">
              <a:buFontTx/>
              <a:buChar char="-"/>
            </a:pPr>
            <a:r>
              <a:rPr lang="hr-HR" dirty="0" smtClean="0"/>
              <a:t>Sada definirani uvjeti prihvatljivosti: 1 – Korisnika, 2 – Projekta, 3 -Troškova</a:t>
            </a:r>
          </a:p>
          <a:p>
            <a:pPr lvl="1">
              <a:buFontTx/>
              <a:buChar char="-"/>
            </a:pPr>
            <a:r>
              <a:rPr lang="hr-HR" dirty="0" smtClean="0"/>
              <a:t>Ugrađene NOVE odredbe postupanja</a:t>
            </a:r>
          </a:p>
          <a:p>
            <a:pPr lvl="1">
              <a:buFontTx/>
              <a:buChar char="-"/>
            </a:pPr>
            <a:r>
              <a:rPr lang="hr-HR" dirty="0" smtClean="0"/>
              <a:t>Izbačena obvezna objava natječaja u Narodnim novinama</a:t>
            </a:r>
          </a:p>
          <a:p>
            <a:pPr lvl="1">
              <a:buFontTx/>
              <a:buChar char="-"/>
            </a:pPr>
            <a:r>
              <a:rPr lang="hr-HR" dirty="0" smtClean="0"/>
              <a:t>Uvedene mogućnosti izmjene </a:t>
            </a:r>
            <a:r>
              <a:rPr lang="hr-HR" dirty="0"/>
              <a:t>i poništenja </a:t>
            </a:r>
            <a:r>
              <a:rPr lang="hr-HR" dirty="0" smtClean="0"/>
              <a:t>natječaja</a:t>
            </a:r>
          </a:p>
          <a:p>
            <a:pPr lvl="1">
              <a:buFontTx/>
              <a:buChar char="-"/>
            </a:pPr>
            <a:r>
              <a:rPr lang="hr-HR" dirty="0" smtClean="0"/>
              <a:t>Uveden novi sustav pitanja i odgovora – pravno obvezujući</a:t>
            </a:r>
          </a:p>
          <a:p>
            <a:pPr lvl="1">
              <a:buFontTx/>
              <a:buChar char="-"/>
            </a:pPr>
            <a:r>
              <a:rPr lang="hr-HR" dirty="0" smtClean="0"/>
              <a:t>Razjašnjeni postupci vezani uz prigovore</a:t>
            </a:r>
          </a:p>
          <a:p>
            <a:pPr marL="457200" lvl="1" indent="0">
              <a:buNone/>
            </a:pPr>
            <a:r>
              <a:rPr lang="hr-HR" dirty="0"/>
              <a:t> </a:t>
            </a:r>
            <a:r>
              <a:rPr lang="hr-HR" dirty="0" smtClean="0"/>
              <a:t>   </a:t>
            </a:r>
            <a:r>
              <a:rPr lang="hr-HR" u="sng" dirty="0" smtClean="0"/>
              <a:t>OBJAVA NAKON JAVNE RASPRAVE</a:t>
            </a:r>
          </a:p>
          <a:p>
            <a:pPr marL="0" indent="0">
              <a:buNone/>
            </a:pPr>
            <a:r>
              <a:rPr lang="hr-HR" dirty="0" smtClean="0"/>
              <a:t>2. Primjena načela iz pravilnika za M4.1 na sve ostale pravilnike</a:t>
            </a:r>
          </a:p>
          <a:p>
            <a:pPr marL="0" indent="0">
              <a:buNone/>
            </a:pPr>
            <a:r>
              <a:rPr lang="hr-HR" dirty="0"/>
              <a:t>3. PROVEDBA</a:t>
            </a:r>
          </a:p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21620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Koraci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 smtClean="0"/>
              <a:t>NAKON IZMJENA ZAKONA O POLJOPRIVREDI</a:t>
            </a:r>
          </a:p>
          <a:p>
            <a:pPr marL="0" indent="0">
              <a:buNone/>
            </a:pPr>
            <a:endParaRPr lang="hr-HR" dirty="0" smtClean="0"/>
          </a:p>
          <a:p>
            <a:pPr>
              <a:buFontTx/>
              <a:buChar char="-"/>
            </a:pPr>
            <a:r>
              <a:rPr lang="hr-HR" dirty="0" smtClean="0"/>
              <a:t>Izrada jedinstvenog Pravilnika za provedbu (većine) mjera PRR</a:t>
            </a:r>
          </a:p>
          <a:p>
            <a:pPr>
              <a:buFontTx/>
              <a:buChar char="-"/>
            </a:pPr>
            <a:r>
              <a:rPr lang="hr-HR" dirty="0" smtClean="0"/>
              <a:t>Izrada uputa za prijavitelje uz pojedini natječaj</a:t>
            </a: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541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endParaRPr lang="hr-HR" dirty="0"/>
          </a:p>
          <a:p>
            <a:pPr marL="0" indent="0" algn="ctr">
              <a:buNone/>
            </a:pPr>
            <a:r>
              <a:rPr lang="hr-HR" dirty="0" smtClean="0"/>
              <a:t>HVALA </a:t>
            </a:r>
            <a:r>
              <a:rPr lang="hr-HR" dirty="0" smtClean="0"/>
              <a:t>NA POZORNOSTI</a:t>
            </a:r>
          </a:p>
          <a:p>
            <a:pPr marL="0" indent="0" algn="ctr">
              <a:buNone/>
            </a:pPr>
            <a:r>
              <a:rPr lang="hr-HR" dirty="0" smtClean="0">
                <a:hlinkClick r:id="rId2"/>
              </a:rPr>
              <a:t>www.ruralnirazvoj.hr</a:t>
            </a:r>
            <a:endParaRPr lang="hr-HR" dirty="0" smtClean="0"/>
          </a:p>
          <a:p>
            <a:pPr marL="0" indent="0" algn="ctr">
              <a:buNone/>
            </a:pPr>
            <a:r>
              <a:rPr lang="hr-HR" dirty="0" smtClean="0">
                <a:hlinkClick r:id="rId3"/>
              </a:rPr>
              <a:t>www.mps.hr</a:t>
            </a:r>
            <a:r>
              <a:rPr lang="hr-HR" dirty="0" smtClean="0"/>
              <a:t> </a:t>
            </a:r>
            <a:endParaRPr lang="hr-HR" dirty="0" smtClean="0"/>
          </a:p>
          <a:p>
            <a:pPr marL="0" indent="0" algn="ctr">
              <a:buNone/>
            </a:pPr>
            <a:endParaRPr lang="hr-HR" dirty="0"/>
          </a:p>
          <a:p>
            <a:pPr marL="0" indent="0" algn="ctr">
              <a:buNone/>
            </a:pP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657" y="4713968"/>
            <a:ext cx="554265" cy="554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226" y="4713968"/>
            <a:ext cx="554266" cy="554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960" y="4713967"/>
            <a:ext cx="554266" cy="554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235" y="4713967"/>
            <a:ext cx="554265" cy="554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1078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Program - status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n-NO" dirty="0" smtClean="0"/>
              <a:t>16 mjera + TP</a:t>
            </a:r>
          </a:p>
          <a:p>
            <a:r>
              <a:rPr lang="nn-NO" dirty="0" smtClean="0"/>
              <a:t>36 podmjera</a:t>
            </a:r>
          </a:p>
          <a:p>
            <a:r>
              <a:rPr lang="nn-NO" dirty="0" smtClean="0"/>
              <a:t>61 tip operacije</a:t>
            </a:r>
            <a:endParaRPr lang="hr-HR" dirty="0" smtClean="0"/>
          </a:p>
          <a:p>
            <a:endParaRPr lang="hr-HR" dirty="0"/>
          </a:p>
          <a:p>
            <a:r>
              <a:rPr lang="hr-HR" dirty="0" smtClean="0"/>
              <a:t>Objavljeno do sada: </a:t>
            </a:r>
          </a:p>
          <a:p>
            <a:r>
              <a:rPr lang="hr-HR" b="1" dirty="0" smtClean="0"/>
              <a:t>29</a:t>
            </a:r>
            <a:r>
              <a:rPr lang="hr-HR" dirty="0" smtClean="0"/>
              <a:t> natječaja </a:t>
            </a:r>
          </a:p>
          <a:p>
            <a:r>
              <a:rPr lang="hr-HR" dirty="0" smtClean="0"/>
              <a:t>ukupna alokacija natječaja </a:t>
            </a:r>
            <a:r>
              <a:rPr lang="hr-HR" dirty="0"/>
              <a:t>= </a:t>
            </a:r>
            <a:r>
              <a:rPr lang="hr-HR" b="1" dirty="0" smtClean="0"/>
              <a:t>573.195.473 € </a:t>
            </a:r>
            <a:r>
              <a:rPr lang="hr-HR" dirty="0" smtClean="0"/>
              <a:t>(EU = </a:t>
            </a:r>
            <a:r>
              <a:rPr lang="hr-HR" dirty="0"/>
              <a:t>475.257.389   </a:t>
            </a:r>
            <a:r>
              <a:rPr lang="hr-HR" dirty="0" smtClean="0"/>
              <a:t>/ HR = 97.938.084)</a:t>
            </a:r>
          </a:p>
          <a:p>
            <a:endParaRPr lang="nn-NO" dirty="0" smtClean="0"/>
          </a:p>
          <a:p>
            <a:pPr lvl="1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6641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Program status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15685" y="1592037"/>
            <a:ext cx="11530693" cy="4525963"/>
          </a:xfrm>
        </p:spPr>
        <p:txBody>
          <a:bodyPr>
            <a:normAutofit/>
          </a:bodyPr>
          <a:lstStyle/>
          <a:p>
            <a:r>
              <a:rPr lang="hr-HR" dirty="0" smtClean="0"/>
              <a:t>Ugovoreno temeljem otvorenih natječaja: </a:t>
            </a:r>
            <a:r>
              <a:rPr lang="hr-HR" b="1" dirty="0"/>
              <a:t>208.184.495 </a:t>
            </a:r>
            <a:r>
              <a:rPr lang="hr-HR" b="1" dirty="0" smtClean="0"/>
              <a:t>€</a:t>
            </a:r>
          </a:p>
          <a:p>
            <a:r>
              <a:rPr lang="hr-HR" dirty="0" smtClean="0"/>
              <a:t>Isplaćeno temeljem otvorenih natječaja</a:t>
            </a:r>
            <a:r>
              <a:rPr lang="hr-HR" dirty="0"/>
              <a:t>:  </a:t>
            </a:r>
            <a:r>
              <a:rPr lang="hr-HR" b="1" dirty="0"/>
              <a:t>48.468.372 </a:t>
            </a:r>
            <a:r>
              <a:rPr lang="hr-HR" b="1" dirty="0" smtClean="0"/>
              <a:t>€</a:t>
            </a:r>
          </a:p>
          <a:p>
            <a:r>
              <a:rPr lang="hr-HR" dirty="0" smtClean="0"/>
              <a:t>Broj pristiglih prijava korisnika</a:t>
            </a:r>
            <a:r>
              <a:rPr lang="hr-HR" dirty="0"/>
              <a:t>: </a:t>
            </a:r>
            <a:r>
              <a:rPr lang="hr-HR" b="1" dirty="0" smtClean="0"/>
              <a:t>4.682</a:t>
            </a:r>
          </a:p>
          <a:p>
            <a:r>
              <a:rPr lang="hr-HR" dirty="0" smtClean="0"/>
              <a:t>Vrijednost pristiglih prijava</a:t>
            </a:r>
            <a:r>
              <a:rPr lang="hr-HR" dirty="0"/>
              <a:t>:  </a:t>
            </a:r>
            <a:r>
              <a:rPr lang="hr-HR" b="1" dirty="0"/>
              <a:t>963.356.247 </a:t>
            </a:r>
            <a:r>
              <a:rPr lang="hr-HR" b="1" dirty="0" smtClean="0"/>
              <a:t>€</a:t>
            </a:r>
          </a:p>
          <a:p>
            <a:r>
              <a:rPr lang="hr-HR" dirty="0" smtClean="0"/>
              <a:t>Broj odluka o dodjeli sredstava</a:t>
            </a:r>
            <a:r>
              <a:rPr lang="hr-HR" dirty="0"/>
              <a:t>: </a:t>
            </a:r>
            <a:r>
              <a:rPr lang="hr-HR" b="1" dirty="0" smtClean="0"/>
              <a:t>2.061</a:t>
            </a:r>
          </a:p>
          <a:p>
            <a:r>
              <a:rPr lang="hr-HR" dirty="0"/>
              <a:t>Broj </a:t>
            </a:r>
            <a:r>
              <a:rPr lang="hr-HR" dirty="0" smtClean="0"/>
              <a:t>odluka </a:t>
            </a:r>
            <a:r>
              <a:rPr lang="hr-HR" dirty="0"/>
              <a:t>o </a:t>
            </a:r>
            <a:r>
              <a:rPr lang="hr-HR" dirty="0" smtClean="0"/>
              <a:t>isplati/ugovora: </a:t>
            </a:r>
            <a:r>
              <a:rPr lang="hr-HR" b="1" dirty="0" smtClean="0"/>
              <a:t>1.504</a:t>
            </a:r>
          </a:p>
          <a:p>
            <a:r>
              <a:rPr lang="hr-HR" dirty="0" smtClean="0"/>
              <a:t>Isplaćeno za M01,M02,M10,M11,M13,M18,M20: </a:t>
            </a:r>
            <a:r>
              <a:rPr lang="hr-HR" b="1" dirty="0" smtClean="0"/>
              <a:t>191.007.422 €</a:t>
            </a:r>
            <a:endParaRPr lang="hr-HR" b="1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43923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Plan objave 2017. (predviđena sredstva)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/>
              <a:t>D</a:t>
            </a:r>
            <a:r>
              <a:rPr lang="hr-HR" dirty="0" smtClean="0"/>
              <a:t>ostupno </a:t>
            </a:r>
            <a:r>
              <a:rPr lang="hr-HR" dirty="0"/>
              <a:t>oko </a:t>
            </a:r>
            <a:r>
              <a:rPr lang="hr-HR" b="1" dirty="0"/>
              <a:t>3.401.313.400 HRK </a:t>
            </a:r>
            <a:r>
              <a:rPr lang="hr-HR" dirty="0" smtClean="0">
                <a:latin typeface="Vrinda"/>
                <a:cs typeface="Vrinda"/>
              </a:rPr>
              <a:t>~</a:t>
            </a:r>
            <a:r>
              <a:rPr lang="hr-HR" b="1" dirty="0" smtClean="0"/>
              <a:t> 447.541.236 EUR </a:t>
            </a:r>
            <a:r>
              <a:rPr lang="hr-HR" dirty="0" smtClean="0"/>
              <a:t>(2.891.116.390 </a:t>
            </a:r>
            <a:r>
              <a:rPr lang="hr-HR" dirty="0"/>
              <a:t>HRK </a:t>
            </a:r>
            <a:r>
              <a:rPr lang="hr-HR" dirty="0" smtClean="0"/>
              <a:t>= EPFRR dio / 510.197.010 </a:t>
            </a:r>
            <a:r>
              <a:rPr lang="hr-HR" dirty="0"/>
              <a:t>HRK </a:t>
            </a:r>
            <a:r>
              <a:rPr lang="hr-HR" dirty="0" smtClean="0"/>
              <a:t>= HR dio)*</a:t>
            </a:r>
            <a:endParaRPr lang="hr-HR" dirty="0"/>
          </a:p>
          <a:p>
            <a:endParaRPr lang="hr-HR" dirty="0" smtClean="0"/>
          </a:p>
          <a:p>
            <a:r>
              <a:rPr lang="hr-HR" dirty="0" smtClean="0"/>
              <a:t>Za plaćanja </a:t>
            </a:r>
            <a:r>
              <a:rPr lang="hr-HR" dirty="0"/>
              <a:t>za mjere za koje se plaćanje vrši po jedinici </a:t>
            </a:r>
            <a:r>
              <a:rPr lang="hr-HR" dirty="0" smtClean="0"/>
              <a:t>površine / uvjetnom </a:t>
            </a:r>
            <a:r>
              <a:rPr lang="hr-HR" dirty="0"/>
              <a:t>grlu </a:t>
            </a:r>
            <a:r>
              <a:rPr lang="hr-HR" dirty="0" smtClean="0"/>
              <a:t>planirano dodatnih </a:t>
            </a:r>
          </a:p>
          <a:p>
            <a:pPr marL="0" indent="0">
              <a:buNone/>
            </a:pPr>
            <a:r>
              <a:rPr lang="hr-HR" b="1" dirty="0"/>
              <a:t> </a:t>
            </a:r>
            <a:r>
              <a:rPr lang="hr-HR" b="1" dirty="0" smtClean="0"/>
              <a:t>  781.557.995 HRK</a:t>
            </a:r>
            <a:r>
              <a:rPr lang="hr-HR" dirty="0" smtClean="0">
                <a:latin typeface="Vrinda"/>
                <a:cs typeface="Vrinda"/>
              </a:rPr>
              <a:t>~</a:t>
            </a:r>
            <a:r>
              <a:rPr lang="hr-HR" b="1" dirty="0" smtClean="0"/>
              <a:t>102.836.578 EUR </a:t>
            </a:r>
          </a:p>
          <a:p>
            <a:pPr marL="0" indent="0">
              <a:buNone/>
            </a:pPr>
            <a:r>
              <a:rPr lang="hr-HR" dirty="0" smtClean="0"/>
              <a:t>(664.324.295 </a:t>
            </a:r>
            <a:r>
              <a:rPr lang="hr-HR" dirty="0"/>
              <a:t>HRK </a:t>
            </a:r>
            <a:r>
              <a:rPr lang="hr-HR" dirty="0" smtClean="0"/>
              <a:t>= EPFRR dio / </a:t>
            </a:r>
            <a:r>
              <a:rPr lang="hr-HR" dirty="0"/>
              <a:t>117.233.699 HRK </a:t>
            </a:r>
            <a:r>
              <a:rPr lang="hr-HR" dirty="0" smtClean="0"/>
              <a:t>= HR dio)</a:t>
            </a:r>
            <a:endParaRPr lang="hr-HR" dirty="0"/>
          </a:p>
          <a:p>
            <a:endParaRPr lang="hr-HR" dirty="0" smtClean="0"/>
          </a:p>
          <a:p>
            <a:pPr marL="0" indent="0">
              <a:buNone/>
            </a:pPr>
            <a:r>
              <a:rPr lang="hr-HR" sz="1800" dirty="0" smtClean="0"/>
              <a:t>* Za potrebe prezentacije iskazani su iznosi s </a:t>
            </a:r>
            <a:r>
              <a:rPr lang="hr-HR" sz="1800" dirty="0"/>
              <a:t>univerzalnom stopom </a:t>
            </a:r>
            <a:r>
              <a:rPr lang="hr-HR" sz="1800" dirty="0" smtClean="0"/>
              <a:t>sufinanciranja 85:15%</a:t>
            </a:r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398148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Faza 1. (1. veljače 2017.)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Objava na stranici </a:t>
            </a:r>
            <a:r>
              <a:rPr lang="hr-HR" dirty="0" smtClean="0">
                <a:hlinkClick r:id="rId2"/>
              </a:rPr>
              <a:t>www.ruralnirazvoj.hr</a:t>
            </a:r>
            <a:endParaRPr lang="hr-HR" dirty="0" smtClean="0"/>
          </a:p>
          <a:p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6" t="9417" r="14943" b="35335"/>
          <a:stretch/>
        </p:blipFill>
        <p:spPr bwMode="auto">
          <a:xfrm>
            <a:off x="1967593" y="2392135"/>
            <a:ext cx="9021536" cy="3665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31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" t="18400" r="39008" b="13414"/>
          <a:stretch/>
        </p:blipFill>
        <p:spPr bwMode="auto">
          <a:xfrm>
            <a:off x="0" y="0"/>
            <a:ext cx="12192000" cy="6870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7035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Plan objave 2017. 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 smtClean="0"/>
              <a:t>Raspisivanje 47 natječaja od čega:</a:t>
            </a:r>
          </a:p>
          <a:p>
            <a:pPr lvl="1"/>
            <a:r>
              <a:rPr lang="hr-HR" dirty="0" smtClean="0"/>
              <a:t>M1 &amp; 2 	– 11</a:t>
            </a:r>
          </a:p>
          <a:p>
            <a:pPr lvl="1"/>
            <a:r>
              <a:rPr lang="hr-HR" dirty="0" smtClean="0"/>
              <a:t>M3 	- 2</a:t>
            </a:r>
          </a:p>
          <a:p>
            <a:pPr lvl="1"/>
            <a:r>
              <a:rPr lang="hr-HR" dirty="0" smtClean="0"/>
              <a:t>M4	- 14</a:t>
            </a:r>
          </a:p>
          <a:p>
            <a:pPr lvl="1"/>
            <a:r>
              <a:rPr lang="hr-HR" dirty="0" smtClean="0"/>
              <a:t>M5 	- 1</a:t>
            </a:r>
          </a:p>
          <a:p>
            <a:pPr lvl="1"/>
            <a:r>
              <a:rPr lang="hr-HR" dirty="0" smtClean="0"/>
              <a:t>M6	- 6</a:t>
            </a:r>
          </a:p>
          <a:p>
            <a:pPr lvl="1"/>
            <a:r>
              <a:rPr lang="hr-HR" dirty="0" smtClean="0"/>
              <a:t>M7 	- 4</a:t>
            </a:r>
          </a:p>
          <a:p>
            <a:pPr lvl="1"/>
            <a:r>
              <a:rPr lang="hr-HR" dirty="0" smtClean="0"/>
              <a:t>M8	- 5</a:t>
            </a:r>
          </a:p>
          <a:p>
            <a:pPr lvl="1"/>
            <a:r>
              <a:rPr lang="hr-HR" dirty="0" smtClean="0"/>
              <a:t>M16	- 2</a:t>
            </a:r>
          </a:p>
          <a:p>
            <a:pPr lvl="1"/>
            <a:r>
              <a:rPr lang="hr-HR" dirty="0" smtClean="0"/>
              <a:t>M19	- 4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11429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Faza 2. (okvirno: 1. ožujka 2017.)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Uvođenje novih funkcionalnosti u Pregledniku natječaja:</a:t>
            </a:r>
          </a:p>
          <a:p>
            <a:pPr marL="0" indent="0">
              <a:buNone/>
            </a:pPr>
            <a:endParaRPr lang="hr-HR" dirty="0" smtClean="0"/>
          </a:p>
          <a:p>
            <a:r>
              <a:rPr lang="hr-HR" dirty="0" smtClean="0"/>
              <a:t>Jednostavnije pretraživanje (</a:t>
            </a:r>
            <a:r>
              <a:rPr lang="hr-HR" dirty="0" err="1" smtClean="0"/>
              <a:t>webshop</a:t>
            </a:r>
            <a:r>
              <a:rPr lang="hr-HR" dirty="0" smtClean="0"/>
              <a:t>) po korisnicima, datumima, tipovima operacija…</a:t>
            </a:r>
          </a:p>
          <a:p>
            <a:r>
              <a:rPr lang="hr-HR" dirty="0" smtClean="0"/>
              <a:t>Kalkulator za izračun broja bodova prema kriterijima odabira</a:t>
            </a:r>
          </a:p>
          <a:p>
            <a:endParaRPr lang="hr-HR" dirty="0" smtClean="0"/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3167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Izmjene u radu sustava upravljanja i kontrole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r-HR" dirty="0" smtClean="0"/>
              <a:t>     </a:t>
            </a:r>
            <a:r>
              <a:rPr lang="hr-HR" b="1" u="sng" dirty="0" smtClean="0"/>
              <a:t>Izmjena načina prijava i obrade</a:t>
            </a:r>
          </a:p>
          <a:p>
            <a:pPr lvl="1"/>
            <a:r>
              <a:rPr lang="hr-HR" dirty="0" smtClean="0"/>
              <a:t>Dostava inicijalnog zahtjeva </a:t>
            </a:r>
            <a:r>
              <a:rPr lang="hr-HR" dirty="0"/>
              <a:t>za </a:t>
            </a:r>
            <a:r>
              <a:rPr lang="hr-HR" dirty="0" smtClean="0"/>
              <a:t>potporu uz minimalnu dokumentaciju </a:t>
            </a:r>
          </a:p>
          <a:p>
            <a:pPr lvl="1"/>
            <a:r>
              <a:rPr lang="hr-HR" dirty="0" smtClean="0"/>
              <a:t>Dostava </a:t>
            </a:r>
            <a:r>
              <a:rPr lang="hr-HR" dirty="0" smtClean="0"/>
              <a:t>potpune dokumentacije samo za korisnike/projekte na rang listi, čija je ukupna vrijednost tražene potpore unutar 150% od iznosa alocirane potpore za natječaj </a:t>
            </a:r>
          </a:p>
          <a:p>
            <a:pPr marL="457200" lvl="1" indent="0">
              <a:buNone/>
            </a:pPr>
            <a:r>
              <a:rPr lang="hr-HR" sz="3200" b="1" u="sng" dirty="0" smtClean="0"/>
              <a:t>Dokumentacija</a:t>
            </a:r>
            <a:endParaRPr lang="hr-HR" sz="3200" b="1" u="sng" dirty="0"/>
          </a:p>
          <a:p>
            <a:pPr lvl="1"/>
            <a:r>
              <a:rPr lang="hr-HR" dirty="0" smtClean="0"/>
              <a:t>Jasno razlučivanje dokumentacije za kontrolu prihvatljivosti korisnika, projekta i troškova </a:t>
            </a:r>
          </a:p>
          <a:p>
            <a:pPr lvl="1"/>
            <a:r>
              <a:rPr lang="hr-HR" dirty="0" smtClean="0"/>
              <a:t>Dostava različitih dokumenata u različitim fazama obrade (npr. građevinska dozvola više se ne dostavlja kod inicijalne prijave – dobitak na vremenu za korisnika)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61798182"/>
      </p:ext>
    </p:extLst>
  </p:cSld>
  <p:clrMapOvr>
    <a:masterClrMapping/>
  </p:clrMapOvr>
</p:sld>
</file>

<file path=ppt/theme/theme1.xml><?xml version="1.0" encoding="utf-8"?>
<a:theme xmlns:a="http://schemas.openxmlformats.org/drawingml/2006/main" name="LEADER Biograd 27.06.2015.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PPT_MLADI_SISAK</Template>
  <TotalTime>260</TotalTime>
  <Words>415</Words>
  <Application>Microsoft Office PowerPoint</Application>
  <PresentationFormat>Široki zaslon</PresentationFormat>
  <Paragraphs>73</Paragraphs>
  <Slides>12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8" baseType="lpstr">
      <vt:lpstr>Adobe Heiti Std R</vt:lpstr>
      <vt:lpstr>Arial</vt:lpstr>
      <vt:lpstr>Calibri</vt:lpstr>
      <vt:lpstr>Times New Roman</vt:lpstr>
      <vt:lpstr>Vrinda</vt:lpstr>
      <vt:lpstr>LEADER Biograd 27.06.2015.</vt:lpstr>
      <vt:lpstr>Program ruralnog razvoja</vt:lpstr>
      <vt:lpstr>Program - status</vt:lpstr>
      <vt:lpstr>Program status</vt:lpstr>
      <vt:lpstr>Plan objave 2017. (predviđena sredstva)</vt:lpstr>
      <vt:lpstr>Faza 1. (1. veljače 2017.)</vt:lpstr>
      <vt:lpstr>PowerPointova prezentacija</vt:lpstr>
      <vt:lpstr>Plan objave 2017. </vt:lpstr>
      <vt:lpstr>Faza 2. (okvirno: 1. ožujka 2017.)</vt:lpstr>
      <vt:lpstr>Izmjene u radu sustava upravljanja i kontrole</vt:lpstr>
      <vt:lpstr>Koraci koji slijede </vt:lpstr>
      <vt:lpstr>Koraci</vt:lpstr>
      <vt:lpstr>PowerPointova prezentacija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ruralnog razvoja</dc:title>
  <dc:creator>Krešimir Ivančić</dc:creator>
  <cp:lastModifiedBy>Krešimir Ivančić</cp:lastModifiedBy>
  <cp:revision>22</cp:revision>
  <dcterms:created xsi:type="dcterms:W3CDTF">2017-01-30T07:12:10Z</dcterms:created>
  <dcterms:modified xsi:type="dcterms:W3CDTF">2017-02-06T12:18:27Z</dcterms:modified>
</cp:coreProperties>
</file>