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  <p:sldId id="260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60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85D2E-DF17-49D7-AA19-AD14E4E427BF}" type="datetimeFigureOut">
              <a:rPr lang="hr-HR" smtClean="0"/>
              <a:t>27.3.2017.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EC06D-59FB-4BB4-B280-E459A73CA65D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85D2E-DF17-49D7-AA19-AD14E4E427BF}" type="datetimeFigureOut">
              <a:rPr lang="hr-HR" smtClean="0"/>
              <a:t>27.3.2017.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EC06D-59FB-4BB4-B280-E459A73CA65D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85D2E-DF17-49D7-AA19-AD14E4E427BF}" type="datetimeFigureOut">
              <a:rPr lang="hr-HR" smtClean="0"/>
              <a:t>27.3.2017.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EC06D-59FB-4BB4-B280-E459A73CA65D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85D2E-DF17-49D7-AA19-AD14E4E427BF}" type="datetimeFigureOut">
              <a:rPr lang="hr-HR" smtClean="0"/>
              <a:t>27.3.2017.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EC06D-59FB-4BB4-B280-E459A73CA65D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85D2E-DF17-49D7-AA19-AD14E4E427BF}" type="datetimeFigureOut">
              <a:rPr lang="hr-HR" smtClean="0"/>
              <a:t>27.3.2017.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EC06D-59FB-4BB4-B280-E459A73CA65D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85D2E-DF17-49D7-AA19-AD14E4E427BF}" type="datetimeFigureOut">
              <a:rPr lang="hr-HR" smtClean="0"/>
              <a:t>27.3.2017.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EC06D-59FB-4BB4-B280-E459A73CA65D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85D2E-DF17-49D7-AA19-AD14E4E427BF}" type="datetimeFigureOut">
              <a:rPr lang="hr-HR" smtClean="0"/>
              <a:t>27.3.2017.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EC06D-59FB-4BB4-B280-E459A73CA65D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85D2E-DF17-49D7-AA19-AD14E4E427BF}" type="datetimeFigureOut">
              <a:rPr lang="hr-HR" smtClean="0"/>
              <a:t>27.3.2017.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EC06D-59FB-4BB4-B280-E459A73CA65D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85D2E-DF17-49D7-AA19-AD14E4E427BF}" type="datetimeFigureOut">
              <a:rPr lang="hr-HR" smtClean="0"/>
              <a:t>27.3.2017.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EC06D-59FB-4BB4-B280-E459A73CA65D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85D2E-DF17-49D7-AA19-AD14E4E427BF}" type="datetimeFigureOut">
              <a:rPr lang="hr-HR" smtClean="0"/>
              <a:t>27.3.2017.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EC06D-59FB-4BB4-B280-E459A73CA65D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85D2E-DF17-49D7-AA19-AD14E4E427BF}" type="datetimeFigureOut">
              <a:rPr lang="hr-HR" smtClean="0"/>
              <a:t>27.3.2017.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EC06D-59FB-4BB4-B280-E459A73CA65D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D85D2E-DF17-49D7-AA19-AD14E4E427BF}" type="datetimeFigureOut">
              <a:rPr lang="hr-HR" smtClean="0"/>
              <a:t>27.3.2017.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EC06D-59FB-4BB4-B280-E459A73CA65D}" type="slidenum">
              <a:rPr lang="hr-HR" smtClean="0"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endar.hr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 descr="C:\Users\Marija\AppData\Local\Temp\Rar$DIa0.441\15963166-Businessman-hand-holding-light-bulb-with-brain-illustration-and-business-symbols-idea-concept-Stock-Illustrati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772816"/>
            <a:ext cx="2413248" cy="2413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332656"/>
            <a:ext cx="7200800" cy="1470025"/>
          </a:xfrm>
        </p:spPr>
        <p:txBody>
          <a:bodyPr>
            <a:normAutofit/>
          </a:bodyPr>
          <a:lstStyle/>
          <a:p>
            <a:r>
              <a:rPr lang="hr-HR" sz="4000" dirty="0" smtClean="0">
                <a:latin typeface="Arial" pitchFamily="34" charset="0"/>
                <a:cs typeface="Arial" pitchFamily="34" charset="0"/>
              </a:rPr>
              <a:t>Meke komunikacijske vještine/ Soft Skills</a:t>
            </a:r>
            <a:endParaRPr lang="hr-HR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4365104"/>
            <a:ext cx="8424936" cy="2232248"/>
          </a:xfrm>
        </p:spPr>
        <p:txBody>
          <a:bodyPr>
            <a:normAutofit lnSpcReduction="10000"/>
          </a:bodyPr>
          <a:lstStyle/>
          <a:p>
            <a:r>
              <a:rPr lang="hr-HR" dirty="0" smtClean="0">
                <a:latin typeface="Arial" pitchFamily="34" charset="0"/>
                <a:cs typeface="Arial" pitchFamily="34" charset="0"/>
              </a:rPr>
              <a:t>HZŽ Poreč, 22.-25.3.2017.</a:t>
            </a:r>
          </a:p>
          <a:p>
            <a:r>
              <a:rPr lang="hr-HR" dirty="0" smtClean="0">
                <a:latin typeface="Arial" pitchFamily="34" charset="0"/>
                <a:cs typeface="Arial" pitchFamily="34" charset="0"/>
              </a:rPr>
              <a:t>Mr.sc.oec.Marija </a:t>
            </a:r>
            <a:r>
              <a:rPr lang="hr-HR" dirty="0">
                <a:latin typeface="Arial" pitchFamily="34" charset="0"/>
                <a:cs typeface="Arial" pitchFamily="34" charset="0"/>
              </a:rPr>
              <a:t>Novak-Ištok, 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mag.politologije (viši veleuč.predavač)</a:t>
            </a:r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r>
              <a:rPr lang="hr-HR" dirty="0" smtClean="0">
                <a:hlinkClick r:id="rId3"/>
              </a:rPr>
              <a:t>www.gendar.hr</a:t>
            </a:r>
            <a:endParaRPr lang="hr-HR" dirty="0">
              <a:latin typeface="Arial" pitchFamily="34" charset="0"/>
              <a:cs typeface="Arial" pitchFamily="34" charset="0"/>
            </a:endParaRPr>
          </a:p>
          <a:p>
            <a:endParaRPr lang="hr-HR" dirty="0"/>
          </a:p>
        </p:txBody>
      </p:sp>
      <p:sp>
        <p:nvSpPr>
          <p:cNvPr id="4" name="AutoShape 2" descr="Displaying 2-types-creativity-use-them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GENDAR/ MNI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137347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hr-HR" sz="3600" b="1" dirty="0" smtClean="0">
                <a:latin typeface="Arial" pitchFamily="34" charset="0"/>
                <a:cs typeface="Arial" pitchFamily="34" charset="0"/>
              </a:rPr>
              <a:t>1. Izbjegavanje i rješavanje sukoba</a:t>
            </a:r>
            <a:endParaRPr lang="hr-HR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 smtClean="0">
                <a:latin typeface="Arial" pitchFamily="34" charset="0"/>
                <a:cs typeface="Arial" pitchFamily="34" charset="0"/>
              </a:rPr>
              <a:t>Konflikti </a:t>
            </a:r>
            <a:r>
              <a:rPr lang="hr-HR" dirty="0">
                <a:latin typeface="Arial" pitchFamily="34" charset="0"/>
                <a:cs typeface="Arial" pitchFamily="34" charset="0"/>
              </a:rPr>
              <a:t>– zašto 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se (sve) sukobljavamo? </a:t>
            </a:r>
          </a:p>
          <a:p>
            <a:r>
              <a:rPr lang="hr-HR" dirty="0" smtClean="0">
                <a:latin typeface="Arial" pitchFamily="34" charset="0"/>
                <a:cs typeface="Arial" pitchFamily="34" charset="0"/>
              </a:rPr>
              <a:t>Što kada dođe do konflikta? Strategije rješavanja konflikata?</a:t>
            </a:r>
          </a:p>
          <a:p>
            <a:r>
              <a:rPr lang="hr-HR" dirty="0" smtClean="0">
                <a:latin typeface="Arial" pitchFamily="34" charset="0"/>
                <a:cs typeface="Arial" pitchFamily="34" charset="0"/>
              </a:rPr>
              <a:t>Da i Ne kod konflikata/ Funkcionalna </a:t>
            </a:r>
            <a:r>
              <a:rPr lang="hr-HR" dirty="0">
                <a:latin typeface="Arial" pitchFamily="34" charset="0"/>
                <a:cs typeface="Arial" pitchFamily="34" charset="0"/>
              </a:rPr>
              <a:t>i nefunkcionalna ponašanja vezana uz 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konflikte</a:t>
            </a:r>
          </a:p>
          <a:p>
            <a:r>
              <a:rPr lang="hr-HR" dirty="0" smtClean="0">
                <a:latin typeface="Arial" pitchFamily="34" charset="0"/>
                <a:cs typeface="Arial" pitchFamily="34" charset="0"/>
              </a:rPr>
              <a:t>Tips </a:t>
            </a:r>
            <a:r>
              <a:rPr lang="hr-HR" dirty="0">
                <a:latin typeface="Arial" pitchFamily="34" charset="0"/>
                <a:cs typeface="Arial" pitchFamily="34" charset="0"/>
              </a:rPr>
              <a:t>&amp; Tricks/ Zlatni savjeti vezani uz konflikte</a:t>
            </a:r>
          </a:p>
          <a:p>
            <a:r>
              <a:rPr lang="hr-HR" dirty="0" smtClean="0">
                <a:latin typeface="Arial" pitchFamily="34" charset="0"/>
                <a:cs typeface="Arial" pitchFamily="34" charset="0"/>
              </a:rPr>
              <a:t>Pitanja sudionika</a:t>
            </a:r>
          </a:p>
          <a:p>
            <a:endParaRPr lang="hr-HR" dirty="0"/>
          </a:p>
        </p:txBody>
      </p:sp>
      <p:pic>
        <p:nvPicPr>
          <p:cNvPr id="33794" name="Picture 2" descr="Slikovni rezultat za conflic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70679" y="5013176"/>
            <a:ext cx="3673321" cy="1844824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GENDAR/ MNI</a:t>
            </a:r>
            <a:endParaRPr lang="hr-H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r-HR" sz="4000" b="1" dirty="0" smtClean="0">
                <a:latin typeface="Arial" pitchFamily="34" charset="0"/>
                <a:cs typeface="Arial" pitchFamily="34" charset="0"/>
              </a:rPr>
              <a:t>2. Tips / tricks za smanjivanje stresa</a:t>
            </a:r>
            <a:r>
              <a:rPr lang="hr-HR" sz="4000" dirty="0" smtClean="0">
                <a:latin typeface="Arial" pitchFamily="34" charset="0"/>
                <a:cs typeface="Arial" pitchFamily="34" charset="0"/>
              </a:rPr>
              <a:t>/ Upravljanje stresom</a:t>
            </a:r>
            <a:r>
              <a:rPr lang="hr-HR" dirty="0" smtClean="0"/>
              <a:t/>
            </a:r>
            <a:br>
              <a:rPr lang="hr-HR" dirty="0" smtClean="0"/>
            </a:br>
            <a:r>
              <a:rPr lang="hr-HR" dirty="0" smtClean="0"/>
              <a:t> </a:t>
            </a:r>
            <a:r>
              <a:rPr lang="hr-HR" sz="2700" dirty="0" smtClean="0"/>
              <a:t/>
            </a:r>
            <a:br>
              <a:rPr lang="hr-HR" sz="2700" dirty="0" smtClean="0"/>
            </a:br>
            <a:endParaRPr lang="hr-HR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hr-HR" dirty="0" smtClean="0">
                <a:latin typeface="Arial" pitchFamily="34" charset="0"/>
                <a:cs typeface="Arial" pitchFamily="34" charset="0"/>
              </a:rPr>
              <a:t>Kako  konflikti utječu na stres?</a:t>
            </a:r>
          </a:p>
          <a:p>
            <a:r>
              <a:rPr lang="hr-HR" dirty="0" smtClean="0">
                <a:latin typeface="Arial" pitchFamily="34" charset="0"/>
                <a:cs typeface="Arial" pitchFamily="34" charset="0"/>
              </a:rPr>
              <a:t>Kako prepoznati stres?/ Simptomi stresa</a:t>
            </a:r>
          </a:p>
          <a:p>
            <a:r>
              <a:rPr lang="hr-HR" dirty="0" smtClean="0">
                <a:latin typeface="Arial" pitchFamily="34" charset="0"/>
                <a:cs typeface="Arial" pitchFamily="34" charset="0"/>
              </a:rPr>
              <a:t>(Pre)živjeti sa (stalnim) stresom</a:t>
            </a:r>
            <a:endParaRPr lang="hr-HR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hr-HR" dirty="0" smtClean="0">
                <a:latin typeface="Arial" pitchFamily="34" charset="0"/>
                <a:cs typeface="Arial" pitchFamily="34" charset="0"/>
              </a:rPr>
              <a:t>“Prva pomoć“ kod stresa/(Pre)živjeti sa stresom </a:t>
            </a:r>
          </a:p>
          <a:p>
            <a:r>
              <a:rPr lang="hr-HR" dirty="0" smtClean="0">
                <a:latin typeface="Arial" pitchFamily="34" charset="0"/>
                <a:cs typeface="Arial" pitchFamily="34" charset="0"/>
              </a:rPr>
              <a:t>Konstruktivna komunikacija i stres</a:t>
            </a:r>
          </a:p>
          <a:p>
            <a:r>
              <a:rPr lang="hr-HR" dirty="0" smtClean="0">
                <a:latin typeface="Arial" pitchFamily="34" charset="0"/>
                <a:cs typeface="Arial" pitchFamily="34" charset="0"/>
              </a:rPr>
              <a:t>Tips and Tricks/ Zlatni savjeti za upravljanje  stresom</a:t>
            </a:r>
          </a:p>
          <a:p>
            <a:pPr lvl="0"/>
            <a:r>
              <a:rPr lang="hr-HR" dirty="0" smtClean="0">
                <a:latin typeface="Arial" pitchFamily="34" charset="0"/>
                <a:cs typeface="Arial" pitchFamily="34" charset="0"/>
              </a:rPr>
              <a:t>Načelni savjeti vezani uz stres</a:t>
            </a:r>
          </a:p>
          <a:p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endParaRPr lang="hr-HR" dirty="0"/>
          </a:p>
        </p:txBody>
      </p:sp>
      <p:pic>
        <p:nvPicPr>
          <p:cNvPr id="4" name="Picture 2" descr="Slikovni rezultat za Tips and Trick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9744" y="692696"/>
            <a:ext cx="2304256" cy="1728192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GENDAR/ MNI</a:t>
            </a:r>
            <a:endParaRPr lang="hr-H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/>
              <a:t> </a:t>
            </a:r>
            <a:br>
              <a:rPr lang="hr-HR" b="1" dirty="0" smtClean="0"/>
            </a:br>
            <a:r>
              <a:rPr lang="hr-HR" b="1" dirty="0"/>
              <a:t/>
            </a:r>
            <a:br>
              <a:rPr lang="hr-HR" b="1" dirty="0"/>
            </a:br>
            <a:r>
              <a:rPr lang="hr-HR" sz="4000" b="1" dirty="0" smtClean="0">
                <a:latin typeface="Arial" pitchFamily="34" charset="0"/>
                <a:cs typeface="Arial" pitchFamily="34" charset="0"/>
              </a:rPr>
              <a:t>3.Umijeće uvjeravanja</a:t>
            </a:r>
            <a:r>
              <a:rPr lang="hr-HR" sz="4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hr-HR" sz="4000" dirty="0" smtClean="0">
                <a:latin typeface="Arial" pitchFamily="34" charset="0"/>
                <a:cs typeface="Arial" pitchFamily="34" charset="0"/>
              </a:rPr>
            </a:br>
            <a:r>
              <a:rPr lang="hr-HR" b="1" dirty="0" smtClean="0"/>
              <a:t> </a:t>
            </a:r>
            <a:r>
              <a:rPr lang="hr-HR" sz="3600" dirty="0">
                <a:latin typeface="Arial" pitchFamily="34" charset="0"/>
                <a:cs typeface="Arial" pitchFamily="34" charset="0"/>
              </a:rPr>
              <a:t/>
            </a:r>
            <a:br>
              <a:rPr lang="hr-HR" sz="3600" dirty="0">
                <a:latin typeface="Arial" pitchFamily="34" charset="0"/>
                <a:cs typeface="Arial" pitchFamily="34" charset="0"/>
              </a:rPr>
            </a:br>
            <a:r>
              <a:rPr lang="hr-HR" sz="3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hr-HR" sz="3600" dirty="0" smtClean="0">
                <a:latin typeface="Arial" pitchFamily="34" charset="0"/>
                <a:cs typeface="Arial" pitchFamily="34" charset="0"/>
              </a:rPr>
            </a:br>
            <a:endParaRPr lang="hr-HR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92500" lnSpcReduction="20000"/>
          </a:bodyPr>
          <a:lstStyle/>
          <a:p>
            <a:r>
              <a:rPr lang="hr-HR" dirty="0" smtClean="0">
                <a:latin typeface="Arial" pitchFamily="34" charset="0"/>
                <a:cs typeface="Arial" pitchFamily="34" charset="0"/>
              </a:rPr>
              <a:t>Kako “prodati” ideju 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poslovnoj suradnji, rješenju problema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... 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i kako “prodati” sebe? </a:t>
            </a:r>
          </a:p>
          <a:p>
            <a:r>
              <a:rPr lang="hr-HR" dirty="0" smtClean="0">
                <a:latin typeface="Arial" pitchFamily="34" charset="0"/>
                <a:cs typeface="Arial" pitchFamily="34" charset="0"/>
              </a:rPr>
              <a:t>Kako saznati/ čuti o čemu i kako razmišljaju naši sugovornici? </a:t>
            </a:r>
          </a:p>
          <a:p>
            <a:r>
              <a:rPr lang="hr-HR" dirty="0" smtClean="0">
                <a:latin typeface="Arial" pitchFamily="34" charset="0"/>
                <a:cs typeface="Arial" pitchFamily="34" charset="0"/>
              </a:rPr>
              <a:t>Kako sugovornike navesti na željene akcije i zaključke? </a:t>
            </a:r>
          </a:p>
          <a:p>
            <a:r>
              <a:rPr lang="hr-HR" dirty="0" smtClean="0">
                <a:latin typeface="Arial" pitchFamily="34" charset="0"/>
                <a:cs typeface="Arial" pitchFamily="34" charset="0"/>
              </a:rPr>
              <a:t>Tehnike uvjeravanja/„Tajne“ promjene (tuđih) mišljenja</a:t>
            </a:r>
          </a:p>
          <a:p>
            <a:r>
              <a:rPr lang="hr-HR" dirty="0" smtClean="0">
                <a:latin typeface="Arial" pitchFamily="34" charset="0"/>
                <a:cs typeface="Arial" pitchFamily="34" charset="0"/>
              </a:rPr>
              <a:t>Tips &amp; Tricks/ Zlatni savjeti vezani uz uvjeravanje</a:t>
            </a:r>
          </a:p>
          <a:p>
            <a:r>
              <a:rPr lang="hr-HR" dirty="0" smtClean="0">
                <a:latin typeface="Arial" pitchFamily="34" charset="0"/>
                <a:cs typeface="Arial" pitchFamily="34" charset="0"/>
              </a:rPr>
              <a:t>Pitanja sudionika</a:t>
            </a:r>
          </a:p>
          <a:p>
            <a:endParaRPr lang="hr-HR" dirty="0" smtClean="0"/>
          </a:p>
          <a:p>
            <a:endParaRPr lang="hr-HR" dirty="0"/>
          </a:p>
        </p:txBody>
      </p:sp>
      <p:pic>
        <p:nvPicPr>
          <p:cNvPr id="4" name="Picture 2" descr="C:\Users\Marija\AppData\Local\Temp\Rar$DIa0.483\big-ide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52996" y="5085184"/>
            <a:ext cx="1891004" cy="177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GENDAR/ MNI</a:t>
            </a:r>
            <a:endParaRPr lang="hr-H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4000" b="1" dirty="0" smtClean="0">
                <a:latin typeface="Arial" pitchFamily="34" charset="0"/>
                <a:cs typeface="Arial" pitchFamily="34" charset="0"/>
              </a:rPr>
              <a:t>4. Organizacija timova i timski rad</a:t>
            </a:r>
            <a:br>
              <a:rPr lang="hr-HR" sz="4000" b="1" dirty="0" smtClean="0">
                <a:latin typeface="Arial" pitchFamily="34" charset="0"/>
                <a:cs typeface="Arial" pitchFamily="34" charset="0"/>
              </a:rPr>
            </a:br>
            <a:endParaRPr lang="hr-HR" sz="3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0560"/>
          </a:xfrm>
        </p:spPr>
        <p:txBody>
          <a:bodyPr>
            <a:normAutofit fontScale="92500" lnSpcReduction="20000"/>
          </a:bodyPr>
          <a:lstStyle/>
          <a:p>
            <a:r>
              <a:rPr lang="hr-HR" dirty="0" smtClean="0">
                <a:latin typeface="Arial" pitchFamily="34" charset="0"/>
                <a:cs typeface="Arial" pitchFamily="34" charset="0"/>
              </a:rPr>
              <a:t>Zašto </a:t>
            </a:r>
            <a:r>
              <a:rPr lang="hr-HR" dirty="0">
                <a:latin typeface="Arial" pitchFamily="34" charset="0"/>
                <a:cs typeface="Arial" pitchFamily="34" charset="0"/>
              </a:rPr>
              <a:t>nam 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treba </a:t>
            </a:r>
            <a:r>
              <a:rPr lang="hr-HR" dirty="0">
                <a:latin typeface="Arial" pitchFamily="34" charset="0"/>
                <a:cs typeface="Arial" pitchFamily="34" charset="0"/>
              </a:rPr>
              <a:t>tim?  </a:t>
            </a:r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r>
              <a:rPr lang="hr-HR" dirty="0" smtClean="0">
                <a:latin typeface="Arial" pitchFamily="34" charset="0"/>
                <a:cs typeface="Arial" pitchFamily="34" charset="0"/>
              </a:rPr>
              <a:t>Kako </a:t>
            </a:r>
            <a:r>
              <a:rPr lang="hr-HR" dirty="0">
                <a:latin typeface="Arial" pitchFamily="34" charset="0"/>
                <a:cs typeface="Arial" pitchFamily="34" charset="0"/>
              </a:rPr>
              <a:t>izgraditi učinkoviti 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tim</a:t>
            </a:r>
          </a:p>
          <a:p>
            <a:r>
              <a:rPr lang="hr-HR" dirty="0" smtClean="0">
                <a:latin typeface="Arial" pitchFamily="34" charset="0"/>
                <a:cs typeface="Arial" pitchFamily="34" charset="0"/>
              </a:rPr>
              <a:t>Kakav </a:t>
            </a:r>
            <a:r>
              <a:rPr lang="hr-HR" dirty="0">
                <a:latin typeface="Arial" pitchFamily="34" charset="0"/>
                <a:cs typeface="Arial" pitchFamily="34" charset="0"/>
              </a:rPr>
              <a:t>tim 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trebamo i kako ga izgraditi i održavati? </a:t>
            </a:r>
          </a:p>
          <a:p>
            <a:r>
              <a:rPr lang="hr-HR" dirty="0" smtClean="0">
                <a:latin typeface="Arial" pitchFamily="34" charset="0"/>
                <a:cs typeface="Arial" pitchFamily="34" charset="0"/>
              </a:rPr>
              <a:t>Kako </a:t>
            </a:r>
            <a:r>
              <a:rPr lang="hr-HR" dirty="0">
                <a:latin typeface="Arial" pitchFamily="34" charset="0"/>
                <a:cs typeface="Arial" pitchFamily="34" charset="0"/>
              </a:rPr>
              <a:t>ćemo to postići? </a:t>
            </a:r>
            <a:endParaRPr lang="hr-HR" dirty="0" smtClean="0">
              <a:latin typeface="Arial" pitchFamily="34" charset="0"/>
              <a:cs typeface="Arial" pitchFamily="34" charset="0"/>
            </a:endParaRPr>
          </a:p>
          <a:p>
            <a:r>
              <a:rPr lang="hr-HR" dirty="0" smtClean="0">
                <a:latin typeface="Arial" pitchFamily="34" charset="0"/>
                <a:cs typeface="Arial" pitchFamily="34" charset="0"/>
              </a:rPr>
              <a:t>Ciljevi</a:t>
            </a:r>
            <a:r>
              <a:rPr lang="hr-HR" dirty="0">
                <a:latin typeface="Arial" pitchFamily="34" charset="0"/>
                <a:cs typeface="Arial" pitchFamily="34" charset="0"/>
              </a:rPr>
              <a:t>, standardi i norme, uloge/ voditelj i članovi, komunikacija, klima/ atmosfera…u 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timu</a:t>
            </a:r>
          </a:p>
          <a:p>
            <a:r>
              <a:rPr lang="hr-HR" dirty="0" smtClean="0">
                <a:latin typeface="Arial" pitchFamily="34" charset="0"/>
                <a:cs typeface="Arial" pitchFamily="34" charset="0"/>
              </a:rPr>
              <a:t>Tips </a:t>
            </a:r>
            <a:r>
              <a:rPr lang="hr-HR" dirty="0">
                <a:latin typeface="Arial" pitchFamily="34" charset="0"/>
                <a:cs typeface="Arial" pitchFamily="34" charset="0"/>
              </a:rPr>
              <a:t>and Tricks za izgradnju i održavanje 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uspješnog tima... </a:t>
            </a:r>
          </a:p>
          <a:p>
            <a:r>
              <a:rPr lang="hr-HR" dirty="0" smtClean="0">
                <a:latin typeface="Arial" pitchFamily="34" charset="0"/>
                <a:cs typeface="Arial" pitchFamily="34" charset="0"/>
              </a:rPr>
              <a:t>Pitanja sudionika</a:t>
            </a:r>
          </a:p>
          <a:p>
            <a:endParaRPr lang="hr-HR" dirty="0" smtClean="0"/>
          </a:p>
          <a:p>
            <a:endParaRPr lang="hr-HR" dirty="0"/>
          </a:p>
          <a:p>
            <a:endParaRPr lang="hr-H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GENDAR/ MNI</a:t>
            </a:r>
            <a:endParaRPr lang="hr-HR"/>
          </a:p>
        </p:txBody>
      </p:sp>
      <p:pic>
        <p:nvPicPr>
          <p:cNvPr id="6" name="Picture 2" descr="https://encrypted-tbn2.gstatic.com/images?q=tbn:ANd9GcSCLWixYAW66oeIhDT8f5TJrFhetrcTZl0aWQ4Bb4pm1Ue8TcHJ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8425" y="5162549"/>
            <a:ext cx="2695575" cy="169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ovezana slik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5155414"/>
            <a:ext cx="2267744" cy="1702585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4000" b="1" dirty="0" smtClean="0">
                <a:latin typeface="Arial" pitchFamily="34" charset="0"/>
                <a:cs typeface="Arial" pitchFamily="34" charset="0"/>
              </a:rPr>
              <a:t>5. Upravljanje vremenom  kao izvor stresa</a:t>
            </a:r>
            <a:r>
              <a:rPr lang="hr-HR" sz="4000" dirty="0" smtClean="0"/>
              <a:t/>
            </a:r>
            <a:br>
              <a:rPr lang="hr-HR" sz="4000" dirty="0" smtClean="0"/>
            </a:br>
            <a:endParaRPr lang="hr-HR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56584"/>
          </a:xfrm>
        </p:spPr>
        <p:txBody>
          <a:bodyPr>
            <a:normAutofit fontScale="85000" lnSpcReduction="10000"/>
          </a:bodyPr>
          <a:lstStyle/>
          <a:p>
            <a:r>
              <a:rPr lang="hr-HR" sz="3800" dirty="0" smtClean="0">
                <a:latin typeface="Arial" pitchFamily="34" charset="0"/>
                <a:cs typeface="Arial" pitchFamily="34" charset="0"/>
              </a:rPr>
              <a:t>Za što i koliko trebamo imati vremena?/ Prioriteti</a:t>
            </a:r>
          </a:p>
          <a:p>
            <a:r>
              <a:rPr lang="hr-HR" sz="3800" dirty="0" smtClean="0">
                <a:latin typeface="Arial" pitchFamily="34" charset="0"/>
                <a:cs typeface="Arial" pitchFamily="34" charset="0"/>
              </a:rPr>
              <a:t>Vrijeme i uspjeh u poslovanju, osobnom razvoju</a:t>
            </a:r>
          </a:p>
          <a:p>
            <a:r>
              <a:rPr lang="hr-HR" sz="3800" dirty="0" smtClean="0">
                <a:latin typeface="Arial" pitchFamily="34" charset="0"/>
                <a:cs typeface="Arial" pitchFamily="34" charset="0"/>
              </a:rPr>
              <a:t>„</a:t>
            </a:r>
            <a:r>
              <a:rPr lang="hr-HR" sz="3800" dirty="0">
                <a:latin typeface="Arial" pitchFamily="34" charset="0"/>
                <a:cs typeface="Arial" pitchFamily="34" charset="0"/>
              </a:rPr>
              <a:t>Kradljivci“vremena – okidači </a:t>
            </a:r>
            <a:r>
              <a:rPr lang="hr-HR" sz="3800" dirty="0" smtClean="0">
                <a:latin typeface="Arial" pitchFamily="34" charset="0"/>
                <a:cs typeface="Arial" pitchFamily="34" charset="0"/>
              </a:rPr>
              <a:t>stresa</a:t>
            </a:r>
          </a:p>
          <a:p>
            <a:r>
              <a:rPr lang="hr-HR" sz="3800" dirty="0" smtClean="0">
                <a:latin typeface="Arial" pitchFamily="34" charset="0"/>
                <a:cs typeface="Arial" pitchFamily="34" charset="0"/>
              </a:rPr>
              <a:t>Vremenski tjesnaci – kako biti učinkovitiji?</a:t>
            </a:r>
          </a:p>
          <a:p>
            <a:r>
              <a:rPr lang="hr-HR" sz="3800" dirty="0" smtClean="0">
                <a:latin typeface="Arial" pitchFamily="34" charset="0"/>
                <a:cs typeface="Arial" pitchFamily="34" charset="0"/>
              </a:rPr>
              <a:t>Alati </a:t>
            </a:r>
            <a:r>
              <a:rPr lang="hr-HR" sz="3800" dirty="0">
                <a:latin typeface="Arial" pitchFamily="34" charset="0"/>
                <a:cs typeface="Arial" pitchFamily="34" charset="0"/>
              </a:rPr>
              <a:t>i  </a:t>
            </a:r>
            <a:r>
              <a:rPr lang="hr-HR" sz="3800" dirty="0" smtClean="0">
                <a:latin typeface="Arial" pitchFamily="34" charset="0"/>
                <a:cs typeface="Arial" pitchFamily="34" charset="0"/>
              </a:rPr>
              <a:t>tehnike</a:t>
            </a:r>
            <a:endParaRPr lang="hr-HR" sz="3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hr-HR" sz="3800" dirty="0" smtClean="0">
                <a:latin typeface="Arial" pitchFamily="34" charset="0"/>
                <a:cs typeface="Arial" pitchFamily="34" charset="0"/>
              </a:rPr>
              <a:t>Tips </a:t>
            </a:r>
            <a:r>
              <a:rPr lang="hr-HR" sz="3800" dirty="0">
                <a:latin typeface="Arial" pitchFamily="34" charset="0"/>
                <a:cs typeface="Arial" pitchFamily="34" charset="0"/>
              </a:rPr>
              <a:t>and Tricks/ Zlatni savjeti za uštedu </a:t>
            </a:r>
            <a:r>
              <a:rPr lang="hr-HR" sz="3800" dirty="0" smtClean="0">
                <a:latin typeface="Arial" pitchFamily="34" charset="0"/>
                <a:cs typeface="Arial" pitchFamily="34" charset="0"/>
              </a:rPr>
              <a:t>vremena</a:t>
            </a:r>
          </a:p>
          <a:p>
            <a:r>
              <a:rPr lang="hr-HR" sz="3800" dirty="0" smtClean="0">
                <a:latin typeface="Arial" pitchFamily="34" charset="0"/>
                <a:cs typeface="Arial" pitchFamily="34" charset="0"/>
              </a:rPr>
              <a:t>Pitanja sudionika</a:t>
            </a:r>
          </a:p>
          <a:p>
            <a:endParaRPr lang="hr-HR" dirty="0" smtClean="0"/>
          </a:p>
          <a:p>
            <a:pPr>
              <a:buNone/>
            </a:pPr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GENDAR/ MNI</a:t>
            </a:r>
            <a:endParaRPr lang="hr-H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4" name="Picture 8" descr="Slikovni rezultat za nonverbal communica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4833156"/>
            <a:ext cx="2699792" cy="202484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600" b="1" dirty="0" smtClean="0">
                <a:latin typeface="Arial" pitchFamily="34" charset="0"/>
                <a:cs typeface="Arial" pitchFamily="34" charset="0"/>
              </a:rPr>
              <a:t>6.Neverbalna komunikacija/NVK</a:t>
            </a:r>
            <a:r>
              <a:rPr lang="hr-HR" dirty="0" smtClean="0"/>
              <a:t/>
            </a:r>
            <a:br>
              <a:rPr lang="hr-HR" dirty="0" smtClean="0"/>
            </a:br>
            <a:endParaRPr lang="hr-HR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 fontScale="92500" lnSpcReduction="20000"/>
          </a:bodyPr>
          <a:lstStyle/>
          <a:p>
            <a:r>
              <a:rPr lang="hr-HR" dirty="0" smtClean="0">
                <a:latin typeface="Arial" pitchFamily="34" charset="0"/>
                <a:cs typeface="Arial" pitchFamily="34" charset="0"/>
              </a:rPr>
              <a:t>Kako “pročitati” sugovornika i tako prevenirati konflikt?</a:t>
            </a:r>
          </a:p>
          <a:p>
            <a:r>
              <a:rPr lang="hr-HR" dirty="0" smtClean="0">
                <a:latin typeface="Arial" pitchFamily="34" charset="0"/>
                <a:cs typeface="Arial" pitchFamily="34" charset="0"/>
              </a:rPr>
              <a:t>Što nam sugovornici poručuju govorom tijela i ostalim znakovima NVK?</a:t>
            </a:r>
          </a:p>
          <a:p>
            <a:r>
              <a:rPr lang="hr-HR" dirty="0" smtClean="0">
                <a:latin typeface="Arial" pitchFamily="34" charset="0"/>
                <a:cs typeface="Arial" pitchFamily="34" charset="0"/>
              </a:rPr>
              <a:t>Karakter neverbalne poruke – nesvjesnost, nedostatak kontrole, dominantnost... </a:t>
            </a:r>
          </a:p>
          <a:p>
            <a:r>
              <a:rPr lang="hr-HR" dirty="0" smtClean="0">
                <a:latin typeface="Arial" pitchFamily="34" charset="0"/>
                <a:cs typeface="Arial" pitchFamily="34" charset="0"/>
              </a:rPr>
              <a:t>Čemu vjerovati kada riječi poručuju jedno, a NVK drugo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?/ Kongruentnost 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– inkongruentnost</a:t>
            </a:r>
          </a:p>
          <a:p>
            <a:r>
              <a:rPr lang="hr-HR" dirty="0" smtClean="0">
                <a:latin typeface="Arial" pitchFamily="34" charset="0"/>
                <a:cs typeface="Arial" pitchFamily="34" charset="0"/>
              </a:rPr>
              <a:t>Kako sve komuniciramo?/ Načini</a:t>
            </a:r>
          </a:p>
          <a:p>
            <a:r>
              <a:rPr lang="hr-HR" dirty="0" smtClean="0">
                <a:latin typeface="Arial" pitchFamily="34" charset="0"/>
                <a:cs typeface="Arial" pitchFamily="34" charset="0"/>
              </a:rPr>
              <a:t>Tips </a:t>
            </a:r>
            <a:r>
              <a:rPr lang="hr-HR" dirty="0" smtClean="0">
                <a:latin typeface="Arial" pitchFamily="34" charset="0"/>
                <a:cs typeface="Arial" pitchFamily="34" charset="0"/>
              </a:rPr>
              <a:t>and tricks/ Zlatni savjeti za                  učinkovitiju komunikaciju</a:t>
            </a:r>
          </a:p>
          <a:p>
            <a:r>
              <a:rPr lang="hr-HR" dirty="0" smtClean="0">
                <a:latin typeface="Arial" pitchFamily="34" charset="0"/>
                <a:cs typeface="Arial" pitchFamily="34" charset="0"/>
              </a:rPr>
              <a:t>Pitanja sudionika</a:t>
            </a:r>
          </a:p>
          <a:p>
            <a:endParaRPr lang="hr-HR" dirty="0" smtClean="0">
              <a:solidFill>
                <a:srgbClr val="FF0000"/>
              </a:solidFill>
            </a:endParaRPr>
          </a:p>
          <a:p>
            <a:endParaRPr lang="hr-HR" dirty="0" smtClean="0">
              <a:solidFill>
                <a:srgbClr val="FF0000"/>
              </a:solidFill>
            </a:endParaRPr>
          </a:p>
          <a:p>
            <a:endParaRPr lang="hr-HR" dirty="0"/>
          </a:p>
        </p:txBody>
      </p:sp>
      <p:sp>
        <p:nvSpPr>
          <p:cNvPr id="45060" name="AutoShape 4" descr="Slikovni rezultat za nonverbal communica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45062" name="AutoShape 6" descr="Slikovni rezultat za nonverbal communica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GENDAR/ MNI</a:t>
            </a:r>
            <a:endParaRPr lang="hr-H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349</Words>
  <Application>Microsoft Office PowerPoint</Application>
  <PresentationFormat>On-screen Show (4:3)</PresentationFormat>
  <Paragraphs>59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Meke komunikacijske vještine/ Soft Skills</vt:lpstr>
      <vt:lpstr>1. Izbjegavanje i rješavanje sukoba</vt:lpstr>
      <vt:lpstr>2. Tips / tricks za smanjivanje stresa/ Upravljanje stresom   </vt:lpstr>
      <vt:lpstr>   3.Umijeće uvjeravanja    </vt:lpstr>
      <vt:lpstr>4. Organizacija timova i timski rad </vt:lpstr>
      <vt:lpstr>5. Upravljanje vremenom  kao izvor stresa </vt:lpstr>
      <vt:lpstr>6.Neverbalna komunikacija/NVK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Izbjegavanje i rješavanje sukoba</dc:title>
  <dc:creator>Maja</dc:creator>
  <cp:lastModifiedBy>Maja</cp:lastModifiedBy>
  <cp:revision>5</cp:revision>
  <dcterms:created xsi:type="dcterms:W3CDTF">2017-03-27T07:14:37Z</dcterms:created>
  <dcterms:modified xsi:type="dcterms:W3CDTF">2017-03-27T07:58:09Z</dcterms:modified>
</cp:coreProperties>
</file>