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2" r:id="rId2"/>
  </p:sldMasterIdLst>
  <p:notesMasterIdLst>
    <p:notesMasterId r:id="rId11"/>
  </p:notesMasterIdLst>
  <p:handoutMasterIdLst>
    <p:handoutMasterId r:id="rId12"/>
  </p:handoutMasterIdLst>
  <p:sldIdLst>
    <p:sldId id="370" r:id="rId3"/>
    <p:sldId id="374" r:id="rId4"/>
    <p:sldId id="396" r:id="rId5"/>
    <p:sldId id="397" r:id="rId6"/>
    <p:sldId id="398" r:id="rId7"/>
    <p:sldId id="399" r:id="rId8"/>
    <p:sldId id="400" r:id="rId9"/>
    <p:sldId id="401" r:id="rId10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senija Slivar" initials="KS" lastIdx="1" clrIdx="0">
    <p:extLst/>
  </p:cmAuthor>
  <p:cmAuthor id="2" name="Stanka Crvik Orešković" initials="SCO" lastIdx="13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808080"/>
    <a:srgbClr val="B2B2B2"/>
    <a:srgbClr val="171796"/>
    <a:srgbClr val="FFC1C1"/>
    <a:srgbClr val="FFE7E7"/>
    <a:srgbClr val="B1CB23"/>
    <a:srgbClr val="EF7F1A"/>
    <a:srgbClr val="749AAD"/>
    <a:srgbClr val="008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12" autoAdjust="0"/>
    <p:restoredTop sz="96433" autoAdjust="0"/>
  </p:normalViewPr>
  <p:slideViewPr>
    <p:cSldViewPr snapToGrid="0">
      <p:cViewPr varScale="1">
        <p:scale>
          <a:sx n="112" d="100"/>
          <a:sy n="112" d="100"/>
        </p:scale>
        <p:origin x="660" y="0"/>
      </p:cViewPr>
      <p:guideLst>
        <p:guide orient="horz" pos="2160"/>
        <p:guide pos="3840"/>
      </p:guideLst>
    </p:cSldViewPr>
  </p:slideViewPr>
  <p:outlineViewPr>
    <p:cViewPr>
      <p:scale>
        <a:sx n="25" d="100"/>
        <a:sy n="25" d="100"/>
      </p:scale>
      <p:origin x="0" y="-36077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l-PL" smtClean="0"/>
              <a:t>4. sjednica Odbora za praćenje OPKK</a:t>
            </a:r>
            <a:endParaRPr lang="hr-H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hr-HR" dirty="0" smtClean="0"/>
              <a:t>29. rujna 2015. godine</a:t>
            </a:r>
            <a:endParaRPr lang="hr-H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FF0428-050E-4FD4-82A3-B32508AF4F60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49168989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l-PL" smtClean="0"/>
              <a:t>4. sjednica Odbora za praćenje OPKK</a:t>
            </a:r>
            <a:endParaRPr lang="hr-H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hr-HR" dirty="0" smtClean="0"/>
              <a:t>29. rujna 2015. godine</a:t>
            </a:r>
            <a:endParaRPr lang="hr-H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BC729-2C1F-48A2-8A31-89B9FB8BBCD2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62332462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ackground pptx 16x9 titl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877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MRRFEU pasica logotipi pptx 16x9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67" y="5522385"/>
            <a:ext cx="11387667" cy="1528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2196" y="1744413"/>
            <a:ext cx="10363200" cy="723851"/>
          </a:xfrm>
        </p:spPr>
        <p:txBody>
          <a:bodyPr/>
          <a:lstStyle>
            <a:lvl1pPr>
              <a:defRPr b="0" i="0">
                <a:latin typeface="Neo Sans Medium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2196" y="2483690"/>
            <a:ext cx="8534400" cy="506095"/>
          </a:xfrm>
        </p:spPr>
        <p:txBody>
          <a:bodyPr>
            <a:noAutofit/>
          </a:bodyPr>
          <a:lstStyle>
            <a:lvl1pPr marL="0" indent="0" algn="l">
              <a:buNone/>
              <a:defRPr sz="2667" cap="all">
                <a:solidFill>
                  <a:schemeClr val="tx1"/>
                </a:solidFill>
                <a:latin typeface="Neo Sans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A36AED-21BB-4384-B712-953F45725E46}" type="datetimeFigureOut">
              <a:rPr lang="hr-HR" smtClean="0"/>
              <a:pPr/>
              <a:t>7.2.2017.</a:t>
            </a:fld>
            <a:endParaRPr lang="hr-H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AD36416-8A59-4FF4-9668-A1FBA958D012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0785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ackground pptx 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MRRFEU pasica logotipi pptx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67" y="5651501"/>
            <a:ext cx="114046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2196" y="2130425"/>
            <a:ext cx="10363200" cy="723851"/>
          </a:xfrm>
        </p:spPr>
        <p:txBody>
          <a:bodyPr/>
          <a:lstStyle>
            <a:lvl1pPr>
              <a:defRPr b="0" i="0">
                <a:latin typeface="Neo Sans Medium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2196" y="2757634"/>
            <a:ext cx="8534400" cy="506095"/>
          </a:xfrm>
        </p:spPr>
        <p:txBody>
          <a:bodyPr>
            <a:normAutofit/>
          </a:bodyPr>
          <a:lstStyle>
            <a:lvl1pPr marL="0" indent="0" algn="l">
              <a:buNone/>
              <a:defRPr sz="2667" cap="all">
                <a:solidFill>
                  <a:schemeClr val="tx1"/>
                </a:solidFill>
                <a:latin typeface="Neo Sans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348757-7E85-4A00-AA54-B4FF65D1E38F}" type="datetime1">
              <a:rPr lang="en-US" altLang="sr-Latn-RS"/>
              <a:pPr/>
              <a:t>2/7/2017</a:t>
            </a:fld>
            <a:endParaRPr lang="en-US" altLang="sr-Latn-R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EAB1914-70D0-4020-BC7A-71DB2DA0FAC4}" type="slidenum">
              <a:rPr lang="en-US" altLang="sr-Latn-RS"/>
              <a:pPr/>
              <a:t>‹#›</a:t>
            </a:fld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val="2725333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ts val="4533"/>
              </a:lnSpc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012B28-AA01-4538-BF16-01E97E46182E}" type="datetime1">
              <a:rPr lang="en-US" altLang="sr-Latn-RS"/>
              <a:pPr/>
              <a:t>2/7/2017</a:t>
            </a:fld>
            <a:endParaRPr lang="en-US" altLang="sr-Latn-R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F81A5A7-3424-4B29-8863-9BC7B0174BCE}" type="slidenum">
              <a:rPr lang="en-US" altLang="sr-Latn-RS"/>
              <a:pPr/>
              <a:t>‹#›</a:t>
            </a:fld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val="1870023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461" y="4406901"/>
            <a:ext cx="10363200" cy="1362075"/>
          </a:xfrm>
        </p:spPr>
        <p:txBody>
          <a:bodyPr/>
          <a:lstStyle>
            <a:lvl1pPr algn="l">
              <a:defRPr sz="5333" b="0" i="0" cap="none">
                <a:latin typeface="Neo Sans Medium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8461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85522C8-7B98-48D8-91AE-CA36B7046FC0}" type="datetime1">
              <a:rPr lang="en-US" altLang="sr-Latn-RS"/>
              <a:pPr/>
              <a:t>2/7/2017</a:t>
            </a:fld>
            <a:endParaRPr lang="en-US" altLang="sr-Latn-R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AD6BB9-9D2B-45A3-950F-96E0277593DE}" type="slidenum">
              <a:rPr lang="en-US" altLang="sr-Latn-RS"/>
              <a:pPr/>
              <a:t>‹#›</a:t>
            </a:fld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val="1440580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3227" y="1600201"/>
            <a:ext cx="5243664" cy="3963512"/>
          </a:xfrm>
        </p:spPr>
        <p:txBody>
          <a:bodyPr/>
          <a:lstStyle>
            <a:lvl1pPr>
              <a:defRPr sz="2933"/>
            </a:lvl1pPr>
            <a:lvl2pPr>
              <a:defRPr sz="2933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3973" y="1600201"/>
            <a:ext cx="5384800" cy="3963513"/>
          </a:xfrm>
        </p:spPr>
        <p:txBody>
          <a:bodyPr/>
          <a:lstStyle>
            <a:lvl1pPr>
              <a:defRPr sz="2933"/>
            </a:lvl1pPr>
            <a:lvl2pPr>
              <a:defRPr sz="2933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89FB30A-1D4D-467C-B4FA-3FC8FA7E692C}" type="datetime1">
              <a:rPr lang="en-US" altLang="sr-Latn-RS"/>
              <a:pPr/>
              <a:t>2/7/2017</a:t>
            </a:fld>
            <a:endParaRPr lang="en-US" altLang="sr-Latn-R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C0B385E-F5D6-4BCE-A85B-E93E7EE685D6}" type="slidenum">
              <a:rPr lang="en-US" altLang="sr-Latn-RS"/>
              <a:pPr/>
              <a:t>‹#›</a:t>
            </a:fld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val="3394388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0">
              <a:defRPr sz="2933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 marL="0">
              <a:defRPr sz="2933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CA7170-A949-4192-813E-70BDEA625D7F}" type="datetime1">
              <a:rPr lang="en-US" altLang="sr-Latn-RS"/>
              <a:pPr/>
              <a:t>2/7/2017</a:t>
            </a:fld>
            <a:endParaRPr lang="en-US" altLang="sr-Latn-R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5681133"/>
            <a:ext cx="3860800" cy="36618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Neo Sans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3E3DC6-2579-49BE-925D-176B7BD29975}" type="slidenum">
              <a:rPr lang="en-US" altLang="sr-Latn-RS"/>
              <a:pPr/>
              <a:t>‹#›</a:t>
            </a:fld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val="3270746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>
                <a:latin typeface="Neo Sans Medium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8AEDFF-C4A7-41E8-806E-BB24B7A72375}" type="datetime1">
              <a:rPr lang="en-US" altLang="sr-Latn-RS"/>
              <a:pPr/>
              <a:t>2/7/2017</a:t>
            </a:fld>
            <a:endParaRPr lang="en-US" altLang="sr-Latn-R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399EE8B-9C87-4D6E-B068-BDC53DE04B89}" type="slidenum">
              <a:rPr lang="en-US" altLang="sr-Latn-RS"/>
              <a:pPr/>
              <a:t>‹#›</a:t>
            </a:fld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val="3649397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9103B0-B522-47C9-94C5-E6D7CB8037C1}" type="datetime1">
              <a:rPr lang="en-US" altLang="sr-Latn-RS"/>
              <a:pPr/>
              <a:t>2/7/2017</a:t>
            </a:fld>
            <a:endParaRPr lang="en-US" altLang="sr-Latn-R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92FF9E0-30CA-4813-BD3B-334135F7F1E5}" type="slidenum">
              <a:rPr lang="en-US" altLang="sr-Latn-RS"/>
              <a:pPr/>
              <a:t>‹#›</a:t>
            </a:fld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val="11331123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0" i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932973"/>
            <a:ext cx="7315200" cy="3794603"/>
          </a:xfrm>
        </p:spPr>
        <p:txBody>
          <a:bodyPr rtlCol="0">
            <a:normAutofit/>
          </a:bodyPr>
          <a:lstStyle>
            <a:lvl1pPr marL="0" indent="0">
              <a:buNone/>
              <a:defRPr sz="4267">
                <a:latin typeface="Neo Sans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9ABB7F3-8058-46FC-94CB-0C54334FEF38}" type="datetime1">
              <a:rPr lang="en-US" altLang="sr-Latn-RS"/>
              <a:pPr/>
              <a:t>2/7/2017</a:t>
            </a:fld>
            <a:endParaRPr lang="en-US" altLang="sr-Latn-R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5119424-7E64-4F38-9320-8371E796C352}" type="slidenum">
              <a:rPr lang="en-US" altLang="sr-Latn-RS"/>
              <a:pPr/>
              <a:t>‹#›</a:t>
            </a:fld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val="2842390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 algn="l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50000"/>
              </a:lnSpc>
              <a:defRPr sz="2400"/>
            </a:lvl1pPr>
            <a:lvl2pPr marL="719649" indent="-478355">
              <a:buFont typeface="Wingdings" panose="05000000000000000000" pitchFamily="2" charset="2"/>
              <a:buChar char="q"/>
              <a:defRPr sz="2400"/>
            </a:lvl2pPr>
            <a:lvl3pPr marL="1523962" indent="-304792">
              <a:buFont typeface="Wingdings" panose="05000000000000000000" pitchFamily="2" charset="2"/>
              <a:buChar char="q"/>
              <a:defRPr sz="2400"/>
            </a:lvl3pPr>
            <a:lvl4pPr marL="2133547" indent="-304792">
              <a:buFont typeface="Wingdings" panose="05000000000000000000" pitchFamily="2" charset="2"/>
              <a:buChar char="q"/>
              <a:defRPr sz="2400"/>
            </a:lvl4pPr>
            <a:lvl5pPr marL="2743131" indent="-304792">
              <a:buFont typeface="Wingdings" panose="05000000000000000000" pitchFamily="2" charset="2"/>
              <a:buChar char="q"/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86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461" y="4406901"/>
            <a:ext cx="10363200" cy="1362075"/>
          </a:xfrm>
        </p:spPr>
        <p:txBody>
          <a:bodyPr/>
          <a:lstStyle>
            <a:lvl1pPr algn="l">
              <a:defRPr sz="5333" b="0" i="0" cap="none">
                <a:latin typeface="Neo Sans Medium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8461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3103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3227" y="1475681"/>
            <a:ext cx="5243664" cy="3963512"/>
          </a:xfrm>
        </p:spPr>
        <p:txBody>
          <a:bodyPr/>
          <a:lstStyle>
            <a:lvl1pPr>
              <a:defRPr sz="2800"/>
            </a:lvl1pPr>
            <a:lvl2pPr marL="0" indent="-239994">
              <a:buClr>
                <a:schemeClr val="accent1"/>
              </a:buClr>
              <a:defRPr sz="2800"/>
            </a:lvl2pPr>
            <a:lvl3pPr marL="566386">
              <a:buClr>
                <a:schemeClr val="accent1"/>
              </a:buClr>
              <a:defRPr sz="2400"/>
            </a:lvl3pPr>
            <a:lvl4pPr marL="887978">
              <a:buClr>
                <a:schemeClr val="accent1"/>
              </a:buClr>
              <a:defRPr sz="2000"/>
            </a:lvl4pPr>
            <a:lvl5pPr marL="1209570">
              <a:buClr>
                <a:schemeClr val="accent1"/>
              </a:buClr>
              <a:defRPr sz="20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2"/>
          </p:nvPr>
        </p:nvSpPr>
        <p:spPr>
          <a:xfrm>
            <a:off x="6130091" y="1475681"/>
            <a:ext cx="5243664" cy="3963512"/>
          </a:xfrm>
        </p:spPr>
        <p:txBody>
          <a:bodyPr/>
          <a:lstStyle>
            <a:lvl1pPr>
              <a:defRPr sz="2800"/>
            </a:lvl1pPr>
            <a:lvl2pPr marL="0" indent="-239994">
              <a:buClr>
                <a:schemeClr val="accent1"/>
              </a:buClr>
              <a:defRPr sz="2800"/>
            </a:lvl2pPr>
            <a:lvl3pPr marL="566386">
              <a:buClr>
                <a:schemeClr val="accent1"/>
              </a:buClr>
              <a:defRPr sz="2400"/>
            </a:lvl3pPr>
            <a:lvl4pPr marL="887978">
              <a:buClr>
                <a:schemeClr val="accent1"/>
              </a:buClr>
              <a:defRPr sz="2000"/>
            </a:lvl4pPr>
            <a:lvl5pPr marL="1209570">
              <a:buClr>
                <a:schemeClr val="accent1"/>
              </a:buClr>
              <a:defRPr sz="20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793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A36AED-21BB-4384-B712-953F45725E46}" type="datetimeFigureOut">
              <a:rPr lang="hr-HR" smtClean="0"/>
              <a:pPr/>
              <a:t>7.2.2017.</a:t>
            </a:fld>
            <a:endParaRPr lang="hr-H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5681133"/>
            <a:ext cx="3860800" cy="36618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Neo Sans"/>
                <a:ea typeface="+mn-ea"/>
                <a:cs typeface="+mn-cs"/>
              </a:defRPr>
            </a:lvl1pPr>
          </a:lstStyle>
          <a:p>
            <a:endParaRPr lang="hr-H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D36416-8A59-4FF4-9668-A1FBA958D012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13171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>
                <a:latin typeface="Neo Sans Medium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759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8575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635873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752495"/>
            <a:ext cx="6815667" cy="4953021"/>
          </a:xfrm>
        </p:spPr>
        <p:txBody>
          <a:bodyPr/>
          <a:lstStyle>
            <a:lvl1pPr>
              <a:defRPr sz="2933"/>
            </a:lvl1pPr>
            <a:lvl2pPr>
              <a:buClr>
                <a:schemeClr val="accent1"/>
              </a:buClr>
              <a:defRPr sz="2933"/>
            </a:lvl2pPr>
            <a:lvl3pPr>
              <a:buClr>
                <a:schemeClr val="accent1"/>
              </a:buClr>
              <a:defRPr sz="2667"/>
            </a:lvl3pPr>
            <a:lvl4pPr>
              <a:buClr>
                <a:schemeClr val="accent1"/>
              </a:buClr>
              <a:defRPr sz="2667"/>
            </a:lvl4pPr>
            <a:lvl5pPr>
              <a:buClr>
                <a:schemeClr val="accent1"/>
              </a:buCl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797925"/>
            <a:ext cx="4011084" cy="3799915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7442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0" i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803394"/>
            <a:ext cx="7315200" cy="3924183"/>
          </a:xfrm>
        </p:spPr>
        <p:txBody>
          <a:bodyPr rtlCol="0">
            <a:normAutofit/>
          </a:bodyPr>
          <a:lstStyle>
            <a:lvl1pPr marL="0" indent="0">
              <a:buNone/>
              <a:defRPr sz="4267">
                <a:latin typeface="Neo Sans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434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4.jpeg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background pptx 16x9 inside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877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" descr="MRRFEU pasica logotipi pptx 16x9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67" y="5522385"/>
            <a:ext cx="11387667" cy="1528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685801" y="275167"/>
            <a:ext cx="1079923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dirty="0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1" y="1483784"/>
            <a:ext cx="10799233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dirty="0" smtClean="0"/>
              <a:t>Click to edit Master text styles</a:t>
            </a:r>
          </a:p>
          <a:p>
            <a:pPr lvl="1"/>
            <a:r>
              <a:rPr lang="en-US" altLang="sr-Latn-RS" dirty="0" smtClean="0"/>
              <a:t>Second level</a:t>
            </a:r>
          </a:p>
          <a:p>
            <a:pPr lvl="2"/>
            <a:r>
              <a:rPr lang="en-US" altLang="sr-Latn-RS" dirty="0" smtClean="0"/>
              <a:t>Third level</a:t>
            </a:r>
          </a:p>
          <a:p>
            <a:pPr lvl="3"/>
            <a:r>
              <a:rPr lang="en-US" altLang="sr-Latn-RS" dirty="0" smtClean="0"/>
              <a:t>Fourth level</a:t>
            </a:r>
          </a:p>
          <a:p>
            <a:pPr lvl="4"/>
            <a:r>
              <a:rPr lang="en-US" altLang="sr-Latn-R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94233" y="5721351"/>
            <a:ext cx="2844800" cy="27516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333">
                <a:latin typeface="Neo Sans" panose="020B0504030504040204" pitchFamily="34" charset="0"/>
              </a:defRPr>
            </a:lvl1pPr>
          </a:lstStyle>
          <a:p>
            <a:fld id="{B8A36AED-21BB-4384-B712-953F45725E46}" type="datetimeFigureOut">
              <a:rPr lang="hr-HR" smtClean="0"/>
              <a:pPr/>
              <a:t>7.2.2017.</a:t>
            </a:fld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30784" y="6582834"/>
            <a:ext cx="2844800" cy="27516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333">
                <a:solidFill>
                  <a:schemeClr val="bg1"/>
                </a:solidFill>
                <a:latin typeface="Neo Sans" panose="020B0504030504040204" pitchFamily="34" charset="0"/>
              </a:defRPr>
            </a:lvl1pPr>
          </a:lstStyle>
          <a:p>
            <a:fld id="{3AD36416-8A59-4FF4-9668-A1FBA958D012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303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txStyles>
    <p:titleStyle>
      <a:lvl1pPr algn="l" defTabSz="609585" rtl="0" eaLnBrk="1" fontAlgn="base" hangingPunct="1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Neo Sans Medium"/>
          <a:ea typeface="MS PGothic" panose="020B0600070205080204" pitchFamily="34" charset="-128"/>
          <a:cs typeface="Neo Sans Medium"/>
        </a:defRPr>
      </a:lvl1pPr>
      <a:lvl2pPr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Neo Sans Medium" charset="0"/>
          <a:ea typeface="MS PGothic" panose="020B0600070205080204" pitchFamily="34" charset="-128"/>
          <a:cs typeface="ＭＳ Ｐゴシック" charset="0"/>
        </a:defRPr>
      </a:lvl2pPr>
      <a:lvl3pPr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Neo Sans Medium" charset="0"/>
          <a:ea typeface="MS PGothic" panose="020B0600070205080204" pitchFamily="34" charset="-128"/>
          <a:cs typeface="ＭＳ Ｐゴシック" charset="0"/>
        </a:defRPr>
      </a:lvl3pPr>
      <a:lvl4pPr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Neo Sans Medium" charset="0"/>
          <a:ea typeface="MS PGothic" panose="020B0600070205080204" pitchFamily="34" charset="-128"/>
          <a:cs typeface="ＭＳ Ｐゴシック" charset="0"/>
        </a:defRPr>
      </a:lvl4pPr>
      <a:lvl5pPr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Neo Sans Medium" charset="0"/>
          <a:ea typeface="MS PGothic" panose="020B0600070205080204" pitchFamily="34" charset="-128"/>
          <a:cs typeface="ＭＳ Ｐゴシック" charset="0"/>
        </a:defRPr>
      </a:lvl5pPr>
      <a:lvl6pPr marL="609585"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Neo Sans Medium" charset="0"/>
          <a:ea typeface="ＭＳ Ｐゴシック" charset="0"/>
          <a:cs typeface="ＭＳ Ｐゴシック" charset="0"/>
        </a:defRPr>
      </a:lvl6pPr>
      <a:lvl7pPr marL="1219170"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Neo Sans Medium" charset="0"/>
          <a:ea typeface="ＭＳ Ｐゴシック" charset="0"/>
          <a:cs typeface="ＭＳ Ｐゴシック" charset="0"/>
        </a:defRPr>
      </a:lvl7pPr>
      <a:lvl8pPr marL="1828754"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Neo Sans Medium" charset="0"/>
          <a:ea typeface="ＭＳ Ｐゴシック" charset="0"/>
          <a:cs typeface="ＭＳ Ｐゴシック" charset="0"/>
        </a:defRPr>
      </a:lvl8pPr>
      <a:lvl9pPr marL="2438339"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Neo Sans Medium" charset="0"/>
          <a:ea typeface="ＭＳ Ｐゴシック" charset="0"/>
          <a:cs typeface="ＭＳ Ｐゴシック" charset="0"/>
        </a:defRPr>
      </a:lvl9pPr>
    </p:titleStyle>
    <p:bodyStyle>
      <a:lvl1pPr marL="457189" indent="-457189" algn="l" defTabSz="609585" rtl="0" eaLnBrk="1" fontAlgn="base" hangingPunct="1">
        <a:lnSpc>
          <a:spcPts val="4267"/>
        </a:lnSpc>
        <a:spcBef>
          <a:spcPct val="20000"/>
        </a:spcBef>
        <a:spcAft>
          <a:spcPct val="0"/>
        </a:spcAft>
        <a:defRPr sz="2400" kern="1200">
          <a:solidFill>
            <a:schemeClr val="tx1"/>
          </a:solidFill>
          <a:latin typeface="Neo Sans"/>
          <a:ea typeface="MS PGothic" panose="020B0600070205080204" pitchFamily="34" charset="-128"/>
          <a:cs typeface="Neo Sans"/>
        </a:defRPr>
      </a:lvl1pPr>
      <a:lvl2pPr marL="719649" indent="-478355" algn="l" defTabSz="609585" rtl="0" eaLnBrk="1" fontAlgn="base" hangingPunct="1">
        <a:spcBef>
          <a:spcPts val="400"/>
        </a:spcBef>
        <a:spcAft>
          <a:spcPct val="0"/>
        </a:spcAft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Neo Sans"/>
          <a:ea typeface="MS PGothic" panose="020B0600070205080204" pitchFamily="34" charset="-128"/>
          <a:cs typeface="Neo Sans"/>
        </a:defRPr>
      </a:lvl2pPr>
      <a:lvl3pPr marL="1523962" indent="-304792" algn="l" defTabSz="609585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Neo Sans"/>
          <a:ea typeface="MS PGothic" panose="020B0600070205080204" pitchFamily="34" charset="-128"/>
          <a:cs typeface="Neo Sans"/>
        </a:defRPr>
      </a:lvl3pPr>
      <a:lvl4pPr marL="2133547" indent="-304792" algn="l" defTabSz="609585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Neo Sans"/>
          <a:ea typeface="MS PGothic" panose="020B0600070205080204" pitchFamily="34" charset="-128"/>
          <a:cs typeface="Neo Sans"/>
        </a:defRPr>
      </a:lvl4pPr>
      <a:lvl5pPr marL="2743131" indent="-304792" algn="l" defTabSz="609585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Neo Sans"/>
          <a:ea typeface="MS PGothic" panose="020B0600070205080204" pitchFamily="34" charset="-128"/>
          <a:cs typeface="Neo San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Placeholder 1"/>
          <p:cNvSpPr>
            <a:spLocks noGrp="1"/>
          </p:cNvSpPr>
          <p:nvPr>
            <p:ph type="title"/>
          </p:nvPr>
        </p:nvSpPr>
        <p:spPr bwMode="auto">
          <a:xfrm>
            <a:off x="685801" y="275167"/>
            <a:ext cx="1079923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</a:p>
        </p:txBody>
      </p:sp>
      <p:sp>
        <p:nvSpPr>
          <p:cNvPr id="1126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1" y="1483784"/>
            <a:ext cx="10799233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88717" y="6582834"/>
            <a:ext cx="2844800" cy="27516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Neo Sans" panose="020B0504030504040204" pitchFamily="34" charset="0"/>
              </a:defRPr>
            </a:lvl1pPr>
          </a:lstStyle>
          <a:p>
            <a:fld id="{6E906671-1E46-4764-BDA5-E1882366B5B6}" type="datetime1">
              <a:rPr lang="en-US" altLang="sr-Latn-RS"/>
              <a:pPr/>
              <a:t>2/7/2017</a:t>
            </a:fld>
            <a:endParaRPr lang="en-US" altLang="sr-Latn-R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32333" y="6582834"/>
            <a:ext cx="2844800" cy="27516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333">
                <a:solidFill>
                  <a:srgbClr val="7F7F7F"/>
                </a:solidFill>
                <a:latin typeface="Neo Sans" panose="020B0504030504040204" pitchFamily="34" charset="0"/>
              </a:defRPr>
            </a:lvl1pPr>
          </a:lstStyle>
          <a:p>
            <a:fld id="{6AFF1976-347D-4629-89A3-0D9B3337BC49}" type="slidenum">
              <a:rPr lang="en-US" altLang="sr-Latn-RS"/>
              <a:pPr/>
              <a:t>‹#›</a:t>
            </a:fld>
            <a:endParaRPr lang="en-US" altLang="sr-Latn-RS" dirty="0"/>
          </a:p>
        </p:txBody>
      </p:sp>
      <p:pic>
        <p:nvPicPr>
          <p:cNvPr id="11270" name="Picture 6" descr="pattern pptx 16x9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917" y="0"/>
            <a:ext cx="2487083" cy="2584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1" descr="MRRFEU pasica logotipi pptx 16x9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67" y="5522385"/>
            <a:ext cx="11387667" cy="1528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6812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</p:sldLayoutIdLst>
  <p:hf hdr="0" ftr="0" dt="0"/>
  <p:txStyles>
    <p:titleStyle>
      <a:lvl1pPr algn="l" defTabSz="609585" rtl="0" eaLnBrk="1" fontAlgn="base" hangingPunct="1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Neo Sans Medium"/>
          <a:ea typeface="MS PGothic" panose="020B0600070205080204" pitchFamily="34" charset="-128"/>
          <a:cs typeface="Neo Sans Medium"/>
        </a:defRPr>
      </a:lvl1pPr>
      <a:lvl2pPr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Neo Sans Medium" charset="0"/>
          <a:ea typeface="MS PGothic" panose="020B0600070205080204" pitchFamily="34" charset="-128"/>
          <a:cs typeface="ＭＳ Ｐゴシック" charset="0"/>
        </a:defRPr>
      </a:lvl2pPr>
      <a:lvl3pPr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Neo Sans Medium" charset="0"/>
          <a:ea typeface="MS PGothic" panose="020B0600070205080204" pitchFamily="34" charset="-128"/>
          <a:cs typeface="ＭＳ Ｐゴシック" charset="0"/>
        </a:defRPr>
      </a:lvl3pPr>
      <a:lvl4pPr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Neo Sans Medium" charset="0"/>
          <a:ea typeface="MS PGothic" panose="020B0600070205080204" pitchFamily="34" charset="-128"/>
          <a:cs typeface="ＭＳ Ｐゴシック" charset="0"/>
        </a:defRPr>
      </a:lvl4pPr>
      <a:lvl5pPr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Neo Sans Medium" charset="0"/>
          <a:ea typeface="MS PGothic" panose="020B0600070205080204" pitchFamily="34" charset="-128"/>
          <a:cs typeface="ＭＳ Ｐゴシック" charset="0"/>
        </a:defRPr>
      </a:lvl5pPr>
      <a:lvl6pPr marL="609585"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Neo Sans Medium" charset="0"/>
          <a:ea typeface="ＭＳ Ｐゴシック" charset="0"/>
          <a:cs typeface="ＭＳ Ｐゴシック" charset="0"/>
        </a:defRPr>
      </a:lvl6pPr>
      <a:lvl7pPr marL="1219170"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Neo Sans Medium" charset="0"/>
          <a:ea typeface="ＭＳ Ｐゴシック" charset="0"/>
          <a:cs typeface="ＭＳ Ｐゴシック" charset="0"/>
        </a:defRPr>
      </a:lvl7pPr>
      <a:lvl8pPr marL="1828754"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Neo Sans Medium" charset="0"/>
          <a:ea typeface="ＭＳ Ｐゴシック" charset="0"/>
          <a:cs typeface="ＭＳ Ｐゴシック" charset="0"/>
        </a:defRPr>
      </a:lvl8pPr>
      <a:lvl9pPr marL="2438339" algn="l" defTabSz="609585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Neo Sans Medium" charset="0"/>
          <a:ea typeface="ＭＳ Ｐゴシック" charset="0"/>
          <a:cs typeface="ＭＳ Ｐゴシック" charset="0"/>
        </a:defRPr>
      </a:lvl9pPr>
    </p:titleStyle>
    <p:bodyStyle>
      <a:lvl1pPr marL="457189" indent="-457189" algn="l" defTabSz="609585" rtl="0" eaLnBrk="1" fontAlgn="base" hangingPunct="1">
        <a:lnSpc>
          <a:spcPts val="4267"/>
        </a:lnSpc>
        <a:spcBef>
          <a:spcPct val="20000"/>
        </a:spcBef>
        <a:spcAft>
          <a:spcPct val="0"/>
        </a:spcAft>
        <a:defRPr sz="3200" kern="1200">
          <a:solidFill>
            <a:schemeClr val="tx1"/>
          </a:solidFill>
          <a:latin typeface="Neo Sans"/>
          <a:ea typeface="MS PGothic" panose="020B0600070205080204" pitchFamily="34" charset="-128"/>
          <a:cs typeface="Neo Sans"/>
        </a:defRPr>
      </a:lvl1pPr>
      <a:lvl2pPr marL="719649" indent="-478355" algn="l" defTabSz="609585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Neo Sans"/>
          <a:ea typeface="MS PGothic" panose="020B0600070205080204" pitchFamily="34" charset="-128"/>
          <a:cs typeface="Neo Sans"/>
        </a:defRPr>
      </a:lvl2pPr>
      <a:lvl3pPr marL="1523962" indent="-304792" algn="l" defTabSz="609585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Neo Sans"/>
          <a:ea typeface="MS PGothic" panose="020B0600070205080204" pitchFamily="34" charset="-128"/>
          <a:cs typeface="Neo Sans"/>
        </a:defRPr>
      </a:lvl3pPr>
      <a:lvl4pPr marL="2133547" indent="-304792" algn="l" defTabSz="609585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Neo Sans"/>
          <a:ea typeface="MS PGothic" panose="020B0600070205080204" pitchFamily="34" charset="-128"/>
          <a:cs typeface="Neo Sans"/>
        </a:defRPr>
      </a:lvl4pPr>
      <a:lvl5pPr marL="2743131" indent="-304792" algn="l" defTabSz="609585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Neo Sans"/>
          <a:ea typeface="MS PGothic" panose="020B0600070205080204" pitchFamily="34" charset="-128"/>
          <a:cs typeface="Neo San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54085" y="1375469"/>
            <a:ext cx="787792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b="1" dirty="0" smtClean="0">
                <a:solidFill>
                  <a:schemeClr val="tx2">
                    <a:lumMod val="75000"/>
                  </a:schemeClr>
                </a:solidFill>
              </a:rPr>
              <a:t>EU FONDOVI IZ PERSPEKTIVE REGIONALNE </a:t>
            </a:r>
            <a:r>
              <a:rPr lang="pl-PL" sz="3600" b="1" dirty="0" smtClean="0">
                <a:solidFill>
                  <a:schemeClr val="tx2">
                    <a:lumMod val="75000"/>
                  </a:schemeClr>
                </a:solidFill>
              </a:rPr>
              <a:t>SAMOUPRAVE </a:t>
            </a:r>
          </a:p>
          <a:p>
            <a:endParaRPr lang="pl-PL" sz="36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l-PL" sz="3600" b="1" dirty="0" smtClean="0">
                <a:solidFill>
                  <a:schemeClr val="tx2">
                    <a:lumMod val="75000"/>
                  </a:schemeClr>
                </a:solidFill>
              </a:rPr>
              <a:t>PRIMJERI DOBRE PRAKSE</a:t>
            </a:r>
            <a:endParaRPr lang="pl-PL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l-PL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Razvoj lokalne zajednice kroz EU fondove i poljoprivredu, 7. veljače 2017.</a:t>
            </a: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56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68100" y="884464"/>
            <a:ext cx="1020724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 smtClean="0">
                <a:solidFill>
                  <a:schemeClr val="tx2">
                    <a:lumMod val="75000"/>
                  </a:schemeClr>
                </a:solidFill>
              </a:rPr>
              <a:t>UVOD</a:t>
            </a:r>
          </a:p>
          <a:p>
            <a:endParaRPr lang="pl-PL" sz="3200" dirty="0">
              <a:solidFill>
                <a:schemeClr val="tx2">
                  <a:lumMod val="75000"/>
                </a:schemeClr>
              </a:solidFill>
            </a:endParaRP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b="1" dirty="0" smtClean="0">
                <a:solidFill>
                  <a:schemeClr val="tx2">
                    <a:lumMod val="75000"/>
                  </a:schemeClr>
                </a:solidFill>
              </a:rPr>
              <a:t>Ukupna </a:t>
            </a:r>
            <a:r>
              <a:rPr lang="pl-PL" sz="2200" b="1" dirty="0" smtClean="0">
                <a:solidFill>
                  <a:schemeClr val="tx2">
                    <a:lumMod val="75000"/>
                  </a:schemeClr>
                </a:solidFill>
              </a:rPr>
              <a:t>HR alokacija ESIF 2014-2020 = 10.7 </a:t>
            </a:r>
            <a:r>
              <a:rPr lang="pl-PL" sz="2200" b="1" dirty="0" smtClean="0">
                <a:solidFill>
                  <a:schemeClr val="tx2">
                    <a:lumMod val="75000"/>
                  </a:schemeClr>
                </a:solidFill>
              </a:rPr>
              <a:t>milijardi </a:t>
            </a:r>
            <a:r>
              <a:rPr lang="pl-PL" sz="2200" b="1" dirty="0" smtClean="0">
                <a:solidFill>
                  <a:schemeClr val="tx2">
                    <a:lumMod val="75000"/>
                  </a:schemeClr>
                </a:solidFill>
              </a:rPr>
              <a:t>EUR </a:t>
            </a:r>
          </a:p>
          <a:p>
            <a:pPr lvl="1">
              <a:spcAft>
                <a:spcPts val="1200"/>
              </a:spcAft>
            </a:pPr>
            <a:r>
              <a:rPr lang="pl-PL" sz="2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l-PL" sz="2200" b="1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(oko 80 milijardi KN)</a:t>
            </a:r>
            <a:endParaRPr lang="pl-PL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OPKK / OPULJP / PRR / OPPR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Ulaganja </a:t>
            </a: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iz </a:t>
            </a: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svih tematskih ciljeva EU</a:t>
            </a:r>
            <a:endParaRPr lang="pl-PL" sz="2200" dirty="0">
              <a:solidFill>
                <a:schemeClr val="tx2">
                  <a:lumMod val="75000"/>
                </a:schemeClr>
              </a:solidFill>
            </a:endParaRP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Provedba </a:t>
            </a: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do </a:t>
            </a: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31.12.2023.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Prosječno EU sufinanciranje </a:t>
            </a: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oko </a:t>
            </a: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70%</a:t>
            </a:r>
          </a:p>
          <a:p>
            <a:pPr>
              <a:spcAft>
                <a:spcPts val="1800"/>
              </a:spcAft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endParaRPr lang="pl-PL" sz="3600" dirty="0">
              <a:solidFill>
                <a:schemeClr val="tx2">
                  <a:lumMod val="75000"/>
                </a:schemeClr>
              </a:solidFill>
            </a:endParaRPr>
          </a:p>
          <a:p>
            <a:endParaRPr lang="pl-PL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0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2822" y="856357"/>
            <a:ext cx="1020725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 smtClean="0">
                <a:solidFill>
                  <a:schemeClr val="tx2">
                    <a:lumMod val="75000"/>
                  </a:schemeClr>
                </a:solidFill>
              </a:rPr>
              <a:t>MOGUĆNOSTI I </a:t>
            </a:r>
            <a:r>
              <a:rPr lang="pl-PL" sz="3200" b="1" dirty="0" smtClean="0">
                <a:solidFill>
                  <a:schemeClr val="tx2">
                    <a:lumMod val="75000"/>
                  </a:schemeClr>
                </a:solidFill>
              </a:rPr>
              <a:t>ZNAČAJ</a:t>
            </a:r>
            <a:endParaRPr lang="pl-PL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l-PL" sz="3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Potencijalno: 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Udio EU fondova u ukupnim javnim investicijama = oko 80%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Udio javnih investicija u BDP-u 6-7</a:t>
            </a: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%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EU + NAC (javno i privatno) + </a:t>
            </a:r>
            <a:r>
              <a:rPr lang="pl-PL" sz="2200" i="1" dirty="0" smtClean="0">
                <a:solidFill>
                  <a:schemeClr val="tx2">
                    <a:lumMod val="75000"/>
                  </a:schemeClr>
                </a:solidFill>
              </a:rPr>
              <a:t>‚rezerva’ </a:t>
            </a: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= </a:t>
            </a:r>
            <a:r>
              <a:rPr lang="pl-PL" sz="2200" b="1" dirty="0" smtClean="0">
                <a:solidFill>
                  <a:schemeClr val="tx2">
                    <a:lumMod val="75000"/>
                  </a:schemeClr>
                </a:solidFill>
              </a:rPr>
              <a:t>oko 54 milijuna kuna investicija dnevno</a:t>
            </a:r>
          </a:p>
          <a:p>
            <a:pPr lvl="1">
              <a:spcAft>
                <a:spcPts val="1200"/>
              </a:spcAft>
            </a:pPr>
            <a:endParaRPr lang="pl-PL" sz="2200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Udio </a:t>
            </a: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EU fondova u proračunima </a:t>
            </a: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JLPS </a:t>
            </a: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=  ? </a:t>
            </a: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pl-PL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spcAft>
                <a:spcPts val="1800"/>
              </a:spcAft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>
              <a:spcAft>
                <a:spcPts val="600"/>
              </a:spcAft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l-PL" sz="3600" dirty="0">
              <a:solidFill>
                <a:schemeClr val="tx2">
                  <a:lumMod val="75000"/>
                </a:schemeClr>
              </a:solidFill>
            </a:endParaRPr>
          </a:p>
          <a:p>
            <a:endParaRPr lang="pl-PL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03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99733" y="525540"/>
            <a:ext cx="9779959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 smtClean="0">
                <a:solidFill>
                  <a:schemeClr val="tx2">
                    <a:lumMod val="75000"/>
                  </a:schemeClr>
                </a:solidFill>
              </a:rPr>
              <a:t>OSTVARENJA</a:t>
            </a:r>
            <a:endParaRPr lang="pl-PL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l-PL" sz="3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Aft>
                <a:spcPts val="2400"/>
              </a:spcAft>
            </a:pPr>
            <a:r>
              <a:rPr lang="pl-PL" sz="2200" b="1" dirty="0" smtClean="0">
                <a:solidFill>
                  <a:schemeClr val="tx2">
                    <a:lumMod val="75000"/>
                  </a:schemeClr>
                </a:solidFill>
              </a:rPr>
              <a:t>Ugovoreno 11.84% i plaćeno korisnicima 3.2%</a:t>
            </a: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 ukupno raspoloživog iznosa </a:t>
            </a:r>
          </a:p>
          <a:p>
            <a:pPr>
              <a:spcAft>
                <a:spcPts val="1200"/>
              </a:spcAft>
            </a:pPr>
            <a:r>
              <a:rPr lang="pl-PL" sz="2200" b="1" dirty="0" smtClean="0">
                <a:solidFill>
                  <a:schemeClr val="tx2">
                    <a:lumMod val="75000"/>
                  </a:schemeClr>
                </a:solidFill>
              </a:rPr>
              <a:t>Pozitivni trendovi </a:t>
            </a: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zbog ulaganja u područjima: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Kulturne baštine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Prirodne baštine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Energetske učinkovitosti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Zdravstva 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Poduzetništva   </a:t>
            </a:r>
          </a:p>
          <a:p>
            <a:pPr>
              <a:spcAft>
                <a:spcPts val="1800"/>
              </a:spcAft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  <a:p>
            <a:pPr>
              <a:spcAft>
                <a:spcPts val="600"/>
              </a:spcAft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l-PL" sz="3600" dirty="0">
              <a:solidFill>
                <a:schemeClr val="tx2">
                  <a:lumMod val="75000"/>
                </a:schemeClr>
              </a:solidFill>
            </a:endParaRPr>
          </a:p>
          <a:p>
            <a:endParaRPr lang="pl-PL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59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68096" y="525540"/>
            <a:ext cx="8771559" cy="395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 smtClean="0">
                <a:solidFill>
                  <a:schemeClr val="tx2">
                    <a:lumMod val="75000"/>
                  </a:schemeClr>
                </a:solidFill>
              </a:rPr>
              <a:t>DALJNJA ULAGANJA</a:t>
            </a:r>
            <a:endParaRPr lang="pl-PL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l-PL" sz="3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Aft>
                <a:spcPts val="1800"/>
              </a:spcAft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U 2017. godini u okviru OPKK planirano je: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Provedba 77 postupaka dodjela 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b="1" dirty="0" smtClean="0">
                <a:solidFill>
                  <a:schemeClr val="tx2">
                    <a:lumMod val="75000"/>
                  </a:schemeClr>
                </a:solidFill>
              </a:rPr>
              <a:t>Ugovaranje projekata u vrijednosti (EU+NAC) oko 31.2 milijarde KN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100% + stopa ugovaranja u pojedinim područjima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Ukupna stopa ugovaranja OPKK 40-50%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Plaćanje po projektima oko 5 milijardi KN   </a:t>
            </a:r>
            <a:endParaRPr lang="pl-PL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90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91185" y="440082"/>
            <a:ext cx="9660321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 smtClean="0">
                <a:solidFill>
                  <a:schemeClr val="tx2">
                    <a:lumMod val="75000"/>
                  </a:schemeClr>
                </a:solidFill>
              </a:rPr>
              <a:t>DALJNJA ULAGANJA</a:t>
            </a:r>
            <a:endParaRPr lang="pl-PL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l-PL" sz="3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U 2017. godini ključno je ostvariti značajniji napredak u ugovaranju u područjima: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Gospodarenja otpadom 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Vodoopskrbe i zbrinjavanja otpadnih voda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Zaštite prirode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Upravljanja rizicima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Prometa i telekomunikacija </a:t>
            </a:r>
            <a:endParaRPr lang="pl-PL" sz="2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Mali </a:t>
            </a: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broj tehnički kompleksnih projekata velike vrijednosti za koje nisu ispunjeni preduvjeti = </a:t>
            </a:r>
            <a:r>
              <a:rPr lang="pl-PL" sz="2200" b="1" dirty="0">
                <a:solidFill>
                  <a:schemeClr val="tx2">
                    <a:lumMod val="75000"/>
                  </a:schemeClr>
                </a:solidFill>
              </a:rPr>
              <a:t>visok stupanj koncentracije rizika</a:t>
            </a:r>
          </a:p>
          <a:p>
            <a:pPr>
              <a:spcAft>
                <a:spcPts val="1200"/>
              </a:spcAft>
            </a:pPr>
            <a:endParaRPr lang="pl-PL" sz="2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89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4093" y="593906"/>
            <a:ext cx="9660321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 smtClean="0">
                <a:solidFill>
                  <a:schemeClr val="tx2">
                    <a:lumMod val="75000"/>
                  </a:schemeClr>
                </a:solidFill>
              </a:rPr>
              <a:t>STRATEŠKI PREDUVJETI</a:t>
            </a:r>
            <a:endParaRPr lang="pl-PL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l-PL" sz="3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Aft>
                <a:spcPts val="1800"/>
              </a:spcAft>
            </a:pPr>
            <a:r>
              <a:rPr lang="pl-PL" sz="2200" dirty="0">
                <a:solidFill>
                  <a:schemeClr val="tx2">
                    <a:lumMod val="75000"/>
                  </a:schemeClr>
                </a:solidFill>
              </a:rPr>
              <a:t>O</a:t>
            </a: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stvarenje razvojnih ciljeva ovisi o: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Uspostavi jedinstvenog nacionalnog sustava strateškog planiranja i upravljanja investicijama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Daljnjem jačanju kapaciteta dionika na lokalnoj i regionalnoj razini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Uklanjanju administrativnih prepreka za provedbu velikih investicija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>Osiguranju nacionalnih izvora su-financiranja  </a:t>
            </a:r>
            <a:endParaRPr lang="pl-PL" sz="22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pl-PL" sz="220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pl-PL" sz="2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26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54085" y="1375469"/>
            <a:ext cx="787792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b="1" dirty="0" smtClean="0">
                <a:solidFill>
                  <a:schemeClr val="tx2">
                    <a:lumMod val="75000"/>
                  </a:schemeClr>
                </a:solidFill>
              </a:rPr>
              <a:t>EU FONDOVI IZ PERSPEKTIVE REGIONALNE </a:t>
            </a:r>
            <a:r>
              <a:rPr lang="pl-PL" sz="3600" b="1" dirty="0" smtClean="0">
                <a:solidFill>
                  <a:schemeClr val="tx2">
                    <a:lumMod val="75000"/>
                  </a:schemeClr>
                </a:solidFill>
              </a:rPr>
              <a:t>SAMOUPRAVE </a:t>
            </a:r>
          </a:p>
          <a:p>
            <a:endParaRPr lang="pl-PL" sz="36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l-PL" sz="3600" b="1" dirty="0" smtClean="0">
                <a:solidFill>
                  <a:schemeClr val="tx2">
                    <a:lumMod val="75000"/>
                  </a:schemeClr>
                </a:solidFill>
              </a:rPr>
              <a:t>PRIMJERI DOBRE PRAKSE</a:t>
            </a:r>
            <a:endParaRPr lang="pl-PL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l-PL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l-PL" sz="1600" dirty="0" smtClean="0">
                <a:solidFill>
                  <a:schemeClr val="tx2">
                    <a:lumMod val="75000"/>
                  </a:schemeClr>
                </a:solidFill>
              </a:rPr>
              <a:t>Razvoj lokalne zajednice kroz EU fondove i poljoprivredu, 7. veljače 2017.</a:t>
            </a:r>
            <a:endParaRPr lang="pl-PL" sz="1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18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MRRFEU 1">
      <a:dk1>
        <a:sysClr val="windowText" lastClr="000000"/>
      </a:dk1>
      <a:lt1>
        <a:sysClr val="window" lastClr="FFFFFF"/>
      </a:lt1>
      <a:dk2>
        <a:srgbClr val="17177D"/>
      </a:dk2>
      <a:lt2>
        <a:srgbClr val="EEECE1"/>
      </a:lt2>
      <a:accent1>
        <a:srgbClr val="FF0000"/>
      </a:accent1>
      <a:accent2>
        <a:srgbClr val="FFED00"/>
      </a:accent2>
      <a:accent3>
        <a:srgbClr val="448CA9"/>
      </a:accent3>
      <a:accent4>
        <a:srgbClr val="008F43"/>
      </a:accent4>
      <a:accent5>
        <a:srgbClr val="B0CB1F"/>
      </a:accent5>
      <a:accent6>
        <a:srgbClr val="EF7F24"/>
      </a:accent6>
      <a:hlink>
        <a:srgbClr val="171796"/>
      </a:hlink>
      <a:folHlink>
        <a:srgbClr val="0093D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Default Theme">
  <a:themeElements>
    <a:clrScheme name="MRRFEU 1">
      <a:dk1>
        <a:sysClr val="windowText" lastClr="000000"/>
      </a:dk1>
      <a:lt1>
        <a:sysClr val="window" lastClr="FFFFFF"/>
      </a:lt1>
      <a:dk2>
        <a:srgbClr val="17177D"/>
      </a:dk2>
      <a:lt2>
        <a:srgbClr val="EEECE1"/>
      </a:lt2>
      <a:accent1>
        <a:srgbClr val="FF0000"/>
      </a:accent1>
      <a:accent2>
        <a:srgbClr val="FFED00"/>
      </a:accent2>
      <a:accent3>
        <a:srgbClr val="448CA9"/>
      </a:accent3>
      <a:accent4>
        <a:srgbClr val="008F43"/>
      </a:accent4>
      <a:accent5>
        <a:srgbClr val="B0CB1F"/>
      </a:accent5>
      <a:accent6>
        <a:srgbClr val="EF7F24"/>
      </a:accent6>
      <a:hlink>
        <a:srgbClr val="171796"/>
      </a:hlink>
      <a:folHlink>
        <a:srgbClr val="0093D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MRRFEU Template 16x9</Template>
  <TotalTime>4596</TotalTime>
  <Words>282</Words>
  <Application>Microsoft Office PowerPoint</Application>
  <PresentationFormat>Widescreen</PresentationFormat>
  <Paragraphs>66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ＭＳ Ｐゴシック</vt:lpstr>
      <vt:lpstr>ＭＳ Ｐゴシック</vt:lpstr>
      <vt:lpstr>Arial</vt:lpstr>
      <vt:lpstr>Calibri</vt:lpstr>
      <vt:lpstr>Neo Sans</vt:lpstr>
      <vt:lpstr>Neo Sans Medium</vt:lpstr>
      <vt:lpstr>Wingdings</vt:lpstr>
      <vt:lpstr>Default Theme</vt:lpstr>
      <vt:lpstr>1_Default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Krešimir Ivančić</dc:creator>
  <cp:lastModifiedBy>Juraj Ivanković</cp:lastModifiedBy>
  <cp:revision>444</cp:revision>
  <dcterms:created xsi:type="dcterms:W3CDTF">2015-09-18T14:09:09Z</dcterms:created>
  <dcterms:modified xsi:type="dcterms:W3CDTF">2017-02-07T09:30:18Z</dcterms:modified>
</cp:coreProperties>
</file>