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0" r:id="rId3"/>
    <p:sldId id="261" r:id="rId4"/>
    <p:sldId id="262" r:id="rId5"/>
    <p:sldId id="263" r:id="rId6"/>
    <p:sldId id="265" r:id="rId7"/>
    <p:sldId id="280" r:id="rId8"/>
    <p:sldId id="264" r:id="rId9"/>
    <p:sldId id="279" r:id="rId10"/>
    <p:sldId id="281" r:id="rId11"/>
    <p:sldId id="282" r:id="rId12"/>
    <p:sldId id="283" r:id="rId13"/>
    <p:sldId id="284" r:id="rId14"/>
    <p:sldId id="285" r:id="rId15"/>
    <p:sldId id="287" r:id="rId16"/>
    <p:sldId id="288" r:id="rId17"/>
    <p:sldId id="275" r:id="rId18"/>
    <p:sldId id="278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7A86B-F1E0-4411-9778-8E8A068F0604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703AD-8992-4AB3-8AC4-A50A90E73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79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03AD-8992-4AB3-8AC4-A50A90E73C4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450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03AD-8992-4AB3-8AC4-A50A90E73C4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94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5525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5373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3237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9228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67854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14605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828915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06241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12281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266F4-0BD9-4B43-B0B1-EE60E6BC373F}" type="slidenum">
              <a:rPr lang="en-US" altLang="sr-Latn-RS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>
                <a:defRPr/>
              </a:pPr>
              <a:t>‹#›</a:t>
            </a:fld>
            <a:endParaRPr lang="en-US" altLang="sr-Latn-R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99477180"/>
      </p:ext>
    </p:extLst>
  </p:cSld>
  <p:clrMapOvr>
    <a:masterClrMapping/>
  </p:clrMapOvr>
  <p:transition advTm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slov, tekst i 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quarter" idx="2"/>
          </p:nvPr>
        </p:nvSpPr>
        <p:spPr>
          <a:xfrm>
            <a:off x="6197600" y="1905000"/>
            <a:ext cx="5384800" cy="1981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3"/>
          </p:nvPr>
        </p:nvSpPr>
        <p:spPr>
          <a:xfrm>
            <a:off x="6197600" y="4038600"/>
            <a:ext cx="5384800" cy="1981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A87E7-09D0-49AE-A453-CB6F42327E49}" type="slidenum">
              <a:rPr lang="hr-HR" altLang="sr-Latn-RS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>
                <a:defRPr/>
              </a:pPr>
              <a:t>‹#›</a:t>
            </a:fld>
            <a:endParaRPr lang="hr-HR" altLang="sr-Latn-R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903689942"/>
      </p:ext>
    </p:extLst>
  </p:cSld>
  <p:clrMapOvr>
    <a:masterClrMapping/>
  </p:clrMapOvr>
  <p:transition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27589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89D4-6C72-40F7-8B4A-7D82438AF180}" type="slidenum">
              <a:rPr lang="hr-HR" altLang="sr-Latn-RS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>
                <a:defRPr/>
              </a:pPr>
              <a:t>‹#›</a:t>
            </a:fld>
            <a:endParaRPr lang="hr-HR" altLang="sr-Latn-R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41637453"/>
      </p:ext>
    </p:extLst>
  </p:cSld>
  <p:clrMapOvr>
    <a:masterClrMapping/>
  </p:clrMapOvr>
  <p:transition advTm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F96B1-5BC0-404D-9D15-A5686428A0DB}" type="slidenum">
              <a:rPr lang="hr-HR" altLang="sr-Latn-RS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>
                <a:defRPr/>
              </a:pPr>
              <a:t>‹#›</a:t>
            </a:fld>
            <a:endParaRPr lang="hr-HR" altLang="sr-Latn-R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30916146"/>
      </p:ext>
    </p:extLst>
  </p:cSld>
  <p:clrMapOvr>
    <a:masterClrMapping/>
  </p:clrMapOvr>
  <p:transition advTm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Naslov, dva sadržaja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609600" y="1905000"/>
            <a:ext cx="5384800" cy="1981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quarter" idx="2"/>
          </p:nvPr>
        </p:nvSpPr>
        <p:spPr>
          <a:xfrm>
            <a:off x="609600" y="4038600"/>
            <a:ext cx="5384800" cy="1981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half" idx="3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308F0-908D-4281-863D-36687CF91DC4}" type="slidenum">
              <a:rPr lang="hr-HR" altLang="sr-Latn-RS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>
                <a:defRPr/>
              </a:pPr>
              <a:t>‹#›</a:t>
            </a:fld>
            <a:endParaRPr lang="hr-HR" altLang="sr-Latn-RS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87147535"/>
      </p:ext>
    </p:extLst>
  </p:cSld>
  <p:clrMapOvr>
    <a:masterClrMapping/>
  </p:clrMapOvr>
  <p:transition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423857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23524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8879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0162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4666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3140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0275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A37804F-00EB-4B21-843E-4DA337FF6CE4}" type="datetimeFigureOut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29/11/2022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1E16CF5-9F6E-40F7-AC06-EA76AFF20634}" type="slidenum">
              <a:rPr lang="en-GB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‹#›</a:t>
            </a:fld>
            <a:endParaRPr lang="en-GB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534687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625965" y="465050"/>
            <a:ext cx="10409128" cy="164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32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ULOGA ŽUPANIJA U POTICANJU GRADOVA I OPĆINA NA UKLJUČIVANJE U AKCIJU „GRADOVI I OPĆINE-PRIJATELJI DJECE“</a:t>
            </a:r>
            <a:endParaRPr lang="hr-HR" sz="3200" dirty="0"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2235989" y="5673803"/>
            <a:ext cx="77605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noProof="1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Sonja Borovčak</a:t>
            </a:r>
            <a:r>
              <a:rPr lang="hr-HR" sz="2400" b="1" noProof="1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dopredsjednica </a:t>
            </a:r>
            <a:endParaRPr lang="hr-HR" sz="2400" b="1" noProof="1" smtClean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400" b="1" noProof="1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Saveza </a:t>
            </a:r>
            <a:r>
              <a:rPr lang="hr-HR" sz="2400" b="1" noProof="1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društava „Naša djeca” Hrvatske</a:t>
            </a:r>
          </a:p>
          <a:p>
            <a:endParaRPr lang="hr-HR" noProof="1">
              <a:latin typeface="Arial Black" panose="020B0A04020102020204" pitchFamily="34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854" y="2293459"/>
            <a:ext cx="3467100" cy="320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KORACI U PROVEDBI PROJEKTA </a:t>
            </a:r>
            <a:b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„ŽUPANIJE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PRIJATELJI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DJECE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 3/5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72418" y="1690688"/>
            <a:ext cx="114100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GODIŠNJA IZVJEŠĆA ŽUPANIJA</a:t>
            </a:r>
          </a:p>
          <a:p>
            <a:endParaRPr lang="hr-HR" sz="2200" b="1" dirty="0" smtClean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Godišnji izvedbeni planovi proizlaze iz Strateškog plana županije. Iz njega se izdvajaju one aktivnosti planirane za tu godinu.</a:t>
            </a:r>
          </a:p>
          <a:p>
            <a:pPr lvl="1"/>
            <a:endParaRPr lang="hr-HR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Obavezni podaci: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nazivi akcija i aktivnosti Plana (po programskim područjima/poglavljima) s kratkim opisom planiranih aktivnosti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nositelji aktivnosti i izvođači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rokovi realizacije aktivnosti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potrebna novčana sredstva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datum usvajanja godišnjeg plana s pečatom i potpisom županijske skupštine/župana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/>
            <a:endParaRPr lang="hr-HR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/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6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KORACI U PROVEDBI PROJEKTA </a:t>
            </a:r>
            <a:b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„ŽUPANIJE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PRIJATELJI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DJECE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 4/5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72418" y="1690688"/>
            <a:ext cx="114100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ZAVRŠNA IZVJEŠĆA ŽUPANIJA</a:t>
            </a:r>
          </a:p>
          <a:p>
            <a:endParaRPr lang="hr-HR" sz="400" b="1" dirty="0" smtClean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Završno izvješće županija podrazumijeva izvješće o realizaciji strateškog plana „Županija - prijatelj djece”.</a:t>
            </a:r>
          </a:p>
          <a:p>
            <a:pPr lvl="1"/>
            <a:endParaRPr lang="hr-HR" sz="1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KANDIDATURA ZA POČASNI NASLOV</a:t>
            </a:r>
            <a:endParaRPr lang="hr-HR" sz="2200" b="1" dirty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Osnovni preduvjeti za kandidaturu: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na području županije ima najmanje 50% G/O koji su pristupili akciji „Gradovi i općine – prijatelji djece”, a najmanje 1/3 uključenih G/O ima status Prijatelja djece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županija pomaže G/O da međusektorskom suradnjom ostvaruju kriterije Akcije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županija pomaže ostvarivanje Konvencije UN-a o pravima djeteta i izvan nadležnosti, podržava akciju „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Gradovi i općine – prijatelji djece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” te medijski promiče Akciju i projekt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„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Županije – prijatelji djece.</a:t>
            </a:r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KORACI U PROVEDBI PROJEKTA </a:t>
            </a:r>
            <a:b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„ŽUPANIJE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PRIJATELJI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DJECE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 5/5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81943" y="1452563"/>
            <a:ext cx="1141003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hr-HR" sz="1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KANDIDATURA ZA POČASNI NASLOV</a:t>
            </a:r>
          </a:p>
          <a:p>
            <a:endParaRPr lang="hr-HR" sz="2200" b="1" dirty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u="sng" dirty="0">
                <a:solidFill>
                  <a:srgbClr val="002060"/>
                </a:solidFill>
                <a:latin typeface="Arial Black" panose="020B0A04020102020204" pitchFamily="34" charset="0"/>
              </a:rPr>
              <a:t>Središnji KO </a:t>
            </a:r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Akcije: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utvrđuje ispunjavanje osnovnih preduvjeta Projekta,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analizira godišnja izvješća/izvješće o Strateškom planu,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ostvaruje uvid u ukupnu dokumentaciju koju je ŽKO dostavljao u SKO-u Akcije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educira i imenuje članove Prosudbene komisije za izvid (posjet županiji)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raspravlja o dokumentaciji i izvješću Prosudbene komisije te donosi Odluku o proglašenju županije „Županijom-prijateljem djece”.</a:t>
            </a:r>
          </a:p>
          <a:p>
            <a:pPr lvl="1"/>
            <a:endParaRPr lang="hr-HR" sz="1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REEVALUACIJA STATUSA</a:t>
            </a:r>
          </a:p>
          <a:p>
            <a:endParaRPr lang="hr-HR" sz="12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županiji koja drži istu razinu skrbi za djecu i postiže novi napredak u tome nakon pet godina potvrđuje se počasni status</a:t>
            </a:r>
          </a:p>
        </p:txBody>
      </p:sp>
    </p:spTree>
    <p:extLst>
      <p:ext uri="{BB962C8B-B14F-4D97-AF65-F5344CB8AC3E}">
        <p14:creationId xmlns:p14="http://schemas.microsoft.com/office/powerpoint/2010/main" val="297723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PRVE ŽUPANIJE – PRIJATELJI DJECE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838200" y="2000161"/>
            <a:ext cx="397192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Na svečanosti povodom 15 godina Hrvatske zajednice županija održanoj u Saboru, 18. svibnja 2018., </a:t>
            </a:r>
            <a:r>
              <a:rPr lang="hr-HR" sz="22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Krapinsko-zagorskoj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i </a:t>
            </a:r>
            <a:r>
              <a:rPr lang="hr-HR" sz="2200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Primorsko-goranskoj županiji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uručene su makete i priznanja kao „Županijama – prijateljicama djece“.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2120850"/>
            <a:ext cx="5362575" cy="357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9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PRIMJERI DOBRE PRAKSE DVIJU ŽUPANIJA – PRIJATELJA DJECE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514350" y="1748909"/>
            <a:ext cx="729615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KRAPINSKO-ZAGORSKA ŽUPANIJA</a:t>
            </a:r>
          </a:p>
          <a:p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Na inicijativu Županije razvijen je </a:t>
            </a:r>
            <a:r>
              <a:rPr lang="hr-HR" sz="22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model logopedskih kabineta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1 logopedski kabinet djeluje za područje dvije ili više JLS koje zajednički financiraju rad logopeda, a Županija financira opremanje kabineta.</a:t>
            </a:r>
          </a:p>
          <a:p>
            <a:endParaRPr lang="hr-HR" sz="1100" dirty="0" smtClean="0">
              <a:solidFill>
                <a:srgbClr val="002060"/>
              </a:solidFill>
            </a:endParaRPr>
          </a:p>
        </p:txBody>
      </p:sp>
      <p:pic>
        <p:nvPicPr>
          <p:cNvPr id="6" name="Picture 6" descr="Logopedske vježbe u Zlatar Bistrici i za marijabistričku dje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4186238"/>
            <a:ext cx="6408738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niOkvir 3"/>
          <p:cNvSpPr txBox="1"/>
          <p:nvPr/>
        </p:nvSpPr>
        <p:spPr>
          <a:xfrm>
            <a:off x="7639050" y="1885950"/>
            <a:ext cx="42672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Projekt Baltazar, </a:t>
            </a:r>
            <a:endParaRPr lang="hr-HR" sz="2000" b="1" dirty="0" smtClean="0">
              <a:solidFill>
                <a:srgbClr val="F794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kojim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se osiguravaju pomoćnici u nastavi, sufinanciran je iz ESF-a i provodi se u OŠ i SŠ za učenike s teškoćama u razvoju. Iz vlastitih sredstava Županije dodatno se financiraju pomoćnici za djecu koja nisu obuhvaćena projektom.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8471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PRIMJERI DOBRE PRAKSE DVIJU ŽUPANIJA – PRIJATELJA DJECE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514350" y="1748909"/>
            <a:ext cx="729615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PRIMORSKO-GORANSKA ŽUPANIJA</a:t>
            </a:r>
          </a:p>
          <a:p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Uz pomoć PGŽ te zalaganja lokalnih zajednica 2009.-2017. godine svih 9 lokalnih jedinica u Gorskom kotaru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postigle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su naziv grad/općina-prijatelj djece te je i formalno postao </a:t>
            </a:r>
            <a:r>
              <a:rPr lang="hr-HR" sz="2000" b="1" i="1" u="sng" dirty="0">
                <a:solidFill>
                  <a:srgbClr val="F7941D"/>
                </a:solidFill>
                <a:latin typeface="Arial Black" panose="020B0A04020102020204" pitchFamily="34" charset="0"/>
              </a:rPr>
              <a:t>Gorski kotar-prijatelj djece. </a:t>
            </a:r>
            <a:endParaRPr lang="hr-HR" sz="2000" b="1" i="1" u="sng" dirty="0" smtClean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endParaRPr lang="hr-HR" sz="2000" b="1" i="1" u="sng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0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Društveni domovi za djecu i mlade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revitalizirani prostori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u manjim općinama koji odgovaraju na potrebe djece i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mladih (otvoreni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informativno-edukativni punktovi u Gradu Rijeci i Općini Lovran te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za </a:t>
            </a:r>
            <a:r>
              <a:rPr lang="hr-H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djecu i mlade u Lovranskoj Dragi i Općini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Fužine).</a:t>
            </a:r>
            <a:endParaRPr lang="hr-HR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hr-HR" sz="1100" dirty="0" smtClean="0">
              <a:solidFill>
                <a:srgbClr val="002060"/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0" y="2162496"/>
            <a:ext cx="4190999" cy="355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4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ŠTO SVAKA ŽUPANIJA MOŽE UČINITI ZA DJECU NA PUTU DO POČASNOG STATUSA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838200" y="2177534"/>
            <a:ext cx="95345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potaknuti G/O da se uključe u akciju „Gradovi i općine – prijatelji djece”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formirati županijski koordinacijski odbor Projekta i popis dostaviti u SDNDH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sudjelovati na edukacijama o strateškom planiranju koje će organizirati SKO Akcije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izraditi Strateški plan Projekta poštujući obavezne kriterije i birajući neke od dodatnih kriterija imaju u vidu specifičnosti vlastite županije i potrebe djece u njoj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pratiti provedbu Projekta i izvještavati </a:t>
            </a:r>
            <a:r>
              <a:rPr lang="hr-HR" sz="2000" dirty="0">
                <a:solidFill>
                  <a:srgbClr val="002060"/>
                </a:solidFill>
                <a:latin typeface="Arial Black" panose="020B0A04020102020204" pitchFamily="34" charset="0"/>
              </a:rPr>
              <a:t>SKO Akcije</a:t>
            </a: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o tome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nakon zadovoljenja osnovnih kriterija projekta, podnijeti svoju kandidaturu za naslov „Koprivničko-križevačka županija – prijatelj djece”</a:t>
            </a:r>
            <a:endParaRPr lang="hr-HR" sz="11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4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902833"/>
            <a:ext cx="2639833" cy="1759889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54" y="4987925"/>
            <a:ext cx="2823023" cy="1709443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kstniOkvir 1"/>
          <p:cNvSpPr txBox="1"/>
          <p:nvPr/>
        </p:nvSpPr>
        <p:spPr>
          <a:xfrm>
            <a:off x="691079" y="1448495"/>
            <a:ext cx="106643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800" u="sng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- prijatelj djece</a:t>
            </a:r>
            <a:r>
              <a:rPr lang="hr-HR" sz="2800" u="sng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“ </a:t>
            </a:r>
            <a:r>
              <a:rPr lang="hr-HR" sz="2800" u="sng" dirty="0">
                <a:solidFill>
                  <a:srgbClr val="F7941D"/>
                </a:solidFill>
                <a:latin typeface="Arial Black" panose="020B0A04020102020204" pitchFamily="34" charset="0"/>
              </a:rPr>
              <a:t>je županija </a:t>
            </a:r>
            <a:r>
              <a:rPr lang="hr-HR" sz="2800" u="sng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koja</a:t>
            </a:r>
            <a:r>
              <a:rPr lang="hr-HR" sz="2800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 </a:t>
            </a:r>
            <a:r>
              <a:rPr lang="hr-H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stavlja </a:t>
            </a:r>
            <a:r>
              <a:rPr lang="hr-H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naglasak na sretno djetinjstvo u središte svojih kulturnih, obrazovnih, zdravstvenih, socijalnih, demografskih i drugih radnji i društvenih politika, poštujući načelo jednakih mogućnosti za svu </a:t>
            </a:r>
            <a:r>
              <a:rPr lang="hr-H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djecu jer </a:t>
            </a:r>
            <a:r>
              <a:rPr lang="hr-HR" sz="2800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je svjesna da su sretna i zadovoljna djeca naša budućnost</a:t>
            </a:r>
            <a:r>
              <a:rPr lang="hr-HR" sz="2800" dirty="0">
                <a:solidFill>
                  <a:srgbClr val="F7941D"/>
                </a:solidFill>
                <a:latin typeface="Arial Black" panose="020B0A04020102020204" pitchFamily="34" charset="0"/>
              </a:rPr>
              <a:t> </a:t>
            </a:r>
            <a:r>
              <a:rPr lang="hr-HR" sz="2800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te da se svako ulaganje u djecu vraća </a:t>
            </a:r>
            <a:r>
              <a:rPr lang="hr-H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sedmerostruko</a:t>
            </a:r>
            <a:r>
              <a:rPr lang="hr-HR" sz="2800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 u budućnosti.</a:t>
            </a:r>
            <a:endParaRPr lang="hr-HR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794" y="4890133"/>
            <a:ext cx="2619375" cy="1743075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Naslov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ČEMU SVE OVO…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5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91" y="414100"/>
            <a:ext cx="4876800" cy="4838937"/>
          </a:xfrm>
          <a:prstGeom prst="rect">
            <a:avLst/>
          </a:prstGeom>
        </p:spPr>
      </p:pic>
      <p:sp>
        <p:nvSpPr>
          <p:cNvPr id="39938" name="Title 3"/>
          <p:cNvSpPr>
            <a:spLocks noGrp="1"/>
          </p:cNvSpPr>
          <p:nvPr>
            <p:ph type="ctrTitle"/>
          </p:nvPr>
        </p:nvSpPr>
        <p:spPr>
          <a:xfrm>
            <a:off x="3725308" y="5353050"/>
            <a:ext cx="4494767" cy="1290575"/>
          </a:xfrm>
        </p:spPr>
        <p:txBody>
          <a:bodyPr>
            <a:normAutofit fontScale="90000"/>
          </a:bodyPr>
          <a:lstStyle/>
          <a:p>
            <a:pPr algn="ctr"/>
            <a:r>
              <a:rPr lang="hr-HR" altLang="sr-Latn-RS" sz="48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HVALA VAM NA</a:t>
            </a:r>
            <a:br>
              <a:rPr lang="hr-HR" altLang="sr-Latn-RS" sz="48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</a:br>
            <a:r>
              <a:rPr lang="hr-HR" altLang="sr-Latn-RS" sz="48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 PAŽNJI!</a:t>
            </a:r>
            <a:endParaRPr lang="en-US" altLang="sr-Latn-RS" sz="48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1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1382" y="387350"/>
            <a:ext cx="10972800" cy="13843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hr-HR" altLang="en-US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INICIJATIVA ZA PROŠIRENJE AKCIJE</a:t>
            </a:r>
            <a:br>
              <a:rPr lang="hr-HR" altLang="en-US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altLang="en-US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GRADOVI I OPĆINE – PRIJATELJI DJECE</a:t>
            </a:r>
            <a:endParaRPr lang="en-US" altLang="en-US" sz="3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5883007" y="2085803"/>
            <a:ext cx="5905041" cy="4326014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hr-HR" altLang="en-US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Razvoj projekta </a:t>
            </a:r>
            <a:r>
              <a:rPr lang="hr-HR" altLang="en-US" sz="24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„Županije – prijatelji djece”</a:t>
            </a:r>
            <a:endParaRPr lang="hr-HR" altLang="en-US" sz="2400" b="1" dirty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1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hr-HR" altLang="en-US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Hrvatska zajednica županija </a:t>
            </a:r>
            <a:r>
              <a:rPr lang="hr-HR" altLang="en-US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i </a:t>
            </a:r>
            <a:r>
              <a:rPr lang="hr-HR" altLang="en-US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Savez društava „Naša djeca” Hrvatske </a:t>
            </a:r>
            <a:r>
              <a:rPr lang="hr-HR" alt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su potpisali </a:t>
            </a:r>
            <a:r>
              <a:rPr lang="hr-HR" altLang="en-US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Sporazum o partnerstvu </a:t>
            </a:r>
            <a:r>
              <a:rPr lang="hr-HR" alt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18. prosinca 2015.</a:t>
            </a:r>
            <a:endParaRPr lang="en-US" altLang="en-US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hr-HR" alt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Imenovana je Radna grupa za stvaranje kriterije za provedbu </a:t>
            </a:r>
            <a:r>
              <a:rPr lang="hr-HR" alt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projekta „Županije – prijatelji djece”</a:t>
            </a:r>
            <a:endParaRPr lang="en-US" altLang="en-US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0547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43" y="2349156"/>
            <a:ext cx="4467225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298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848300" y="297456"/>
            <a:ext cx="10730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smtClean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rPr>
              <a:t>ULOGE ŽUPANIJA – PRIJATELJA DJECE 1/3</a:t>
            </a:r>
            <a:endParaRPr lang="en-GB" sz="4000" b="1" dirty="0">
              <a:solidFill>
                <a:srgbClr val="002060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848300" y="1982845"/>
            <a:ext cx="1059822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stavljati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dijete i skrb za djecu u središte svojih aktivnosti i nadležnosti kroz rad svojih tijela, ureda, odjela, odgojno-obrazovnih, zdravstvenih, socijalnih, kulturnih i ostalih ustanova čiji su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osnivači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provoditi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svoje akcije i aktivnosti usmjerene djeci u skladu s Konvencijom UN-a o pravima djeteta, Strategijom Vijeća Europe za djecu u razdoblju od 2016.-2021. te Nacionalnom strategijom za prava djeteta u RH za razdoblje od 2014.-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2020.,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razvijati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dinamiku inovacija za promicanje i provedbu dječjih prava na regionalnoj, međužupanijskoj, nacionalnoj i međunarodnoj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razini,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1042012" y="1659679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- prijatelj djece“ obvezuje se kontinuirano: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79156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762575" y="2068340"/>
            <a:ext cx="1059822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hr-HR" sz="1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pomagati ostvarivanju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Konvencije UN-a o pravima djeteta i izvan svojih nadležnosti,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podržavati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akcije Saveza društava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„Naša djeca”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Hrvatske i partnera u provedbi akcije „Gradovi i općine – prijatelji djece“ na regionalnoj i međunarodnoj razini, a koje doprinose realizaciji projekta „Županija – prijatelj djece“ i akcije „Gradovi i općine – prijatelji djece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“,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medijski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promovirati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akciju „Gradovi i općine – prijatelji djece“ i projekt „Županija – prijatelj djece“,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na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području Županije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imati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što veći broj uključenih gradova i općina u akciju „Gradovi i općine – prijatelji djece“ kao i onih s prestižnim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statusom,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848300" y="297456"/>
            <a:ext cx="10730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rPr>
              <a:t>ULOGE ŽUPANIJA – PRIJATELJA DJECE 2/3</a:t>
            </a:r>
            <a:endParaRPr lang="en-GB" sz="4000" b="1" dirty="0">
              <a:solidFill>
                <a:srgbClr val="002060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1042012" y="1659679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- prijatelj djece“ obvezuje se kontinuirano: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9159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727115" y="1989951"/>
            <a:ext cx="108516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poticati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i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pomagati gradovima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i općinama da međusektorskom suradnjom na lokalnoj i regionalnoj razini ostvaruju kriterije akcije „Gradovi i općine – prijatelji djece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“,</a:t>
            </a:r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evidentirati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postignute rezultate i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izvješćuje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o tome Savez društava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„Naša djeca”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Hrvatske s kojim ima potpisan Sporazum pod nazivom „Županija – prijatelj djece“ i dostavljen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popis članova županijskog koordinacijskog odbora projekta.</a:t>
            </a:r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hr-HR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Titula „Županija - </a:t>
            </a:r>
            <a:r>
              <a:rPr lang="hr-HR" sz="22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prijatelj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djece” </a:t>
            </a:r>
            <a:r>
              <a:rPr lang="hr-HR" sz="22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dodjeljuje se</a:t>
            </a:r>
            <a:r>
              <a:rPr lang="hr-HR" sz="2200" b="1" dirty="0">
                <a:solidFill>
                  <a:srgbClr val="F7941D"/>
                </a:solidFill>
                <a:latin typeface="Arial Black" panose="020B0A04020102020204" pitchFamily="34" charset="0"/>
              </a:rPr>
              <a:t>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od strane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Središnjeg koordinacijskog odbora akcije „Gradovi i općine – prijatelji djece” na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temelju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angažiranja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Županije na provedbi kriterija projekta </a:t>
            </a:r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na </a:t>
            </a:r>
            <a:r>
              <a:rPr lang="hr-HR" sz="2200" b="1" u="sng" dirty="0">
                <a:solidFill>
                  <a:srgbClr val="002060"/>
                </a:solidFill>
                <a:latin typeface="Arial Black" panose="020B0A04020102020204" pitchFamily="34" charset="0"/>
              </a:rPr>
              <a:t>razdoblje od 5 godina s </a:t>
            </a:r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mogućnošću </a:t>
            </a:r>
            <a:r>
              <a:rPr lang="hr-HR" sz="2200" b="1" u="sng" dirty="0">
                <a:solidFill>
                  <a:srgbClr val="002060"/>
                </a:solidFill>
                <a:latin typeface="Arial Black" panose="020B0A04020102020204" pitchFamily="34" charset="0"/>
              </a:rPr>
              <a:t>obnavljanja. 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848300" y="297456"/>
            <a:ext cx="10730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rPr>
              <a:t>ULOGE ŽUPANIJA – PRIJATELJA DJECE 3/3</a:t>
            </a:r>
            <a:endParaRPr lang="en-GB" sz="4000" b="1" dirty="0">
              <a:solidFill>
                <a:srgbClr val="002060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1042012" y="1659679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- prijatelj djece“ obvezuje se kontinuirano: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3357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KRITERIJI PROJEKTA „ŽUPANIJE – PRIJATELJI DJECE“ 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1057619" y="1994053"/>
            <a:ext cx="1009145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Kriteriji projekta </a:t>
            </a:r>
            <a:r>
              <a:rPr lang="hr-HR" sz="28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– prijatelj djece“ grupirani su u </a:t>
            </a:r>
            <a:r>
              <a:rPr lang="hr-HR" sz="28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10 </a:t>
            </a:r>
            <a:r>
              <a:rPr lang="hr-HR" sz="2800" b="1" dirty="0">
                <a:solidFill>
                  <a:srgbClr val="F7941D"/>
                </a:solidFill>
                <a:latin typeface="Arial Black" panose="020B0A04020102020204" pitchFamily="34" charset="0"/>
              </a:rPr>
              <a:t>tematskih cjelina:</a:t>
            </a:r>
          </a:p>
          <a:p>
            <a:endParaRPr lang="hr-HR" dirty="0"/>
          </a:p>
          <a:p>
            <a:pPr marL="342900" indent="-342900">
              <a:buAutoNum type="arabicParenBoth"/>
            </a:pP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Osnovni preduvjeti za dobivanje statusa „Županija-prijatelj djece”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indent="-342900">
              <a:buAutoNum type="arabicParenBoth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hr-H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Financijska izdvajanja za djecu</a:t>
            </a:r>
            <a:endParaRPr lang="en-GB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indent="-342900">
              <a:buAutoNum type="arabicParenBoth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Demografija</a:t>
            </a:r>
            <a:endParaRPr lang="hr-HR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indent="-342900">
              <a:buAutoNum type="arabicParenBoth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Kvaliteta zdravlja i zdravstvenih usluga za djecu i zdrave regionalne zajednice</a:t>
            </a:r>
          </a:p>
          <a:p>
            <a:pPr marL="342900" indent="-342900">
              <a:buAutoNum type="arabicParenBoth"/>
            </a:pPr>
            <a:r>
              <a:rPr lang="hr-H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Sigurnost i djetetovo okruženje</a:t>
            </a:r>
            <a:endParaRPr lang="en-GB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1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KRITERIJI PROJEKTA „ŽUPANIJE – PRIJATELJI DJECE“ 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1057619" y="1994053"/>
            <a:ext cx="1009145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Kriteriji projekta </a:t>
            </a:r>
            <a:r>
              <a:rPr lang="hr-HR" sz="28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– prijatelj djece“ grupirani su u </a:t>
            </a:r>
            <a:r>
              <a:rPr lang="hr-HR" sz="28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10 </a:t>
            </a:r>
            <a:r>
              <a:rPr lang="hr-HR" sz="2800" b="1" dirty="0">
                <a:solidFill>
                  <a:srgbClr val="F7941D"/>
                </a:solidFill>
                <a:latin typeface="Arial Black" panose="020B0A04020102020204" pitchFamily="34" charset="0"/>
              </a:rPr>
              <a:t>tematskih cjelina:</a:t>
            </a:r>
          </a:p>
          <a:p>
            <a:endParaRPr lang="hr-HR" dirty="0"/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(6) Odgoj i obrazovanje, kultura, sport i slobodno vrijeme djece</a:t>
            </a: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(7) Kvaliteta i dostupnost socijalne zaštite i socijalnih usluga u zajednici, podrška organizacijama civilnog društva te roditeljima i obiteljima</a:t>
            </a: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(8) Ostvarivanje dječjih prava i aktivno sudjelovanje djece na regionalnoj razini</a:t>
            </a: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(9) Razvijanje solidarnosti i partnerstva regionalnih i lokalnih zajednica u stvaranju održivih zajednica prijatelja djece</a:t>
            </a: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(10) Novi programi i projekti koji doprinose kvaliteti života na svim razinama u županiji</a:t>
            </a:r>
            <a:endParaRPr lang="en-GB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3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KORACI U PROVEDBI PROJEKTA </a:t>
            </a:r>
            <a:b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„ŽUPANIJE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PRIJATELJI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DJECE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 1/5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72418" y="1690688"/>
            <a:ext cx="1018968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SKLAPANJE PARTNERSKOG SPORAZUMA </a:t>
            </a:r>
            <a:r>
              <a:rPr lang="hr-HR" sz="2200" b="1" dirty="0">
                <a:solidFill>
                  <a:srgbClr val="F7941D"/>
                </a:solidFill>
                <a:latin typeface="Arial Black" panose="020B0A04020102020204" pitchFamily="34" charset="0"/>
              </a:rPr>
              <a:t>„ŽUPANIJA – PRIJATELJ DJECE</a:t>
            </a:r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“</a:t>
            </a:r>
          </a:p>
          <a:p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svaka županija koja se želi uključiti i provoditi projekt „Županija – prijatelj djece“ treba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potpisati Sporazum </a:t>
            </a:r>
            <a:r>
              <a:rPr lang="pl-PL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 podršci i partnerstvu na provedbi projekta </a:t>
            </a:r>
            <a:r>
              <a:rPr lang="hr-HR" sz="2200" b="1" dirty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„Županija – prijatelj djece“ </a:t>
            </a:r>
            <a:endParaRPr lang="hr-HR" sz="2200" b="1" dirty="0" smtClean="0">
              <a:solidFill>
                <a:srgbClr val="F794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p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artnerski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ugovor Županija sklapa sa Savezom društava Naša djeca Hrvatske, vodećim nositeljem projekta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 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nacionalnim koordinatorom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Projekta</a:t>
            </a:r>
          </a:p>
          <a:p>
            <a:pPr lvl="1"/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Do sada je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Sporazum prihvatilo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 potpisalo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11 županija:</a:t>
            </a:r>
          </a:p>
          <a:p>
            <a:pPr lvl="1"/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KKŽ, KZŽ, MŽ, OBŽ, PGŽ, SMŽ, SDŽ, ŠKŽ, VŽ, VPŽ i 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ZŽ</a:t>
            </a:r>
            <a:r>
              <a:rPr lang="hr-H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endParaRPr lang="en-GB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3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KORACI U PROVEDBI PROJEKTA </a:t>
            </a:r>
            <a:b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„ŽUPANIJE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– 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PRIJATELJI </a:t>
            </a:r>
            <a:r>
              <a:rPr lang="hr-HR" sz="4000" b="1" dirty="0">
                <a:solidFill>
                  <a:srgbClr val="002060"/>
                </a:solidFill>
                <a:latin typeface="Arial Black" panose="020B0A04020102020204" pitchFamily="34" charset="0"/>
              </a:rPr>
              <a:t>DJECE</a:t>
            </a:r>
            <a:r>
              <a:rPr lang="hr-HR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“ 2/5</a:t>
            </a:r>
            <a:endParaRPr lang="en-GB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72418" y="1690688"/>
            <a:ext cx="101896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 smtClean="0">
                <a:solidFill>
                  <a:srgbClr val="F7941D"/>
                </a:solidFill>
                <a:latin typeface="Arial Black" panose="020B0A04020102020204" pitchFamily="34" charset="0"/>
              </a:rPr>
              <a:t>IZRADA I DONOŠENJE TROGODIŠNJEG STRATEŠKOG PLANA „ŽUPANIJA-PRIJATELJ DJECE”</a:t>
            </a:r>
          </a:p>
          <a:p>
            <a:endParaRPr lang="hr-HR" sz="2200" b="1" dirty="0" smtClean="0">
              <a:solidFill>
                <a:srgbClr val="F7941D"/>
              </a:solidFill>
              <a:latin typeface="Arial Black" panose="020B0A04020102020204" pitchFamily="34" charset="0"/>
            </a:endParaRPr>
          </a:p>
          <a:p>
            <a:pPr lvl="1"/>
            <a:r>
              <a:rPr lang="hr-HR" sz="2200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Izrada plana podrazumijeva: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analizu ostvarivanja dječjih prava po 10 programskih područja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utvrđivanje potreba djece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procjena realnih potreba i stvarnih mogućnosti županije s obzirom na regionalne specifičnosti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uključiti i želje i mišljenja djece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praćenje 10 programskih područja te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obavezne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i </a:t>
            </a:r>
            <a:r>
              <a:rPr lang="hr-HR" sz="2200" b="1" dirty="0" smtClean="0">
                <a:solidFill>
                  <a:srgbClr val="F79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dodatne</a:t>
            </a:r>
            <a:r>
              <a:rPr lang="hr-HR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kriterije programa projekta (na osnovu ovoga dodjeljuje se i obnavlja status Prijatelja djece)</a:t>
            </a:r>
          </a:p>
          <a:p>
            <a:pPr lvl="1"/>
            <a:endParaRPr lang="hr-HR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1"/>
            <a:endParaRPr lang="hr-HR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6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ubina">
  <a:themeElements>
    <a:clrScheme name="Dubina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ubina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ub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1391</Words>
  <Application>Microsoft Office PowerPoint</Application>
  <PresentationFormat>Prilagođeno</PresentationFormat>
  <Paragraphs>123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19" baseType="lpstr">
      <vt:lpstr>Dubina</vt:lpstr>
      <vt:lpstr>PowerPointova prezentacija</vt:lpstr>
      <vt:lpstr>INICIJATIVA ZA PROŠIRENJE AKCIJE GRADOVI I OPĆINE – PRIJATELJI DJECE</vt:lpstr>
      <vt:lpstr>PowerPointova prezentacija</vt:lpstr>
      <vt:lpstr>PowerPointova prezentacija</vt:lpstr>
      <vt:lpstr>PowerPointova prezentacija</vt:lpstr>
      <vt:lpstr>KRITERIJI PROJEKTA „ŽUPANIJE – PRIJATELJI DJECE“ </vt:lpstr>
      <vt:lpstr>KRITERIJI PROJEKTA „ŽUPANIJE – PRIJATELJI DJECE“ </vt:lpstr>
      <vt:lpstr>KORACI U PROVEDBI PROJEKTA  „ŽUPANIJE – PRIJATELJI DJECE“ 1/5</vt:lpstr>
      <vt:lpstr>KORACI U PROVEDBI PROJEKTA  „ŽUPANIJE – PRIJATELJI DJECE“ 2/5</vt:lpstr>
      <vt:lpstr>KORACI U PROVEDBI PROJEKTA  „ŽUPANIJE – PRIJATELJI DJECE“ 3/5</vt:lpstr>
      <vt:lpstr>KORACI U PROVEDBI PROJEKTA  „ŽUPANIJE – PRIJATELJI DJECE“ 4/5</vt:lpstr>
      <vt:lpstr>KORACI U PROVEDBI PROJEKTA  „ŽUPANIJE – PRIJATELJI DJECE“ 5/5</vt:lpstr>
      <vt:lpstr>PRVE ŽUPANIJE – PRIJATELJI DJECE</vt:lpstr>
      <vt:lpstr>PRIMJERI DOBRE PRAKSE DVIJU ŽUPANIJA – PRIJATELJA DJECE</vt:lpstr>
      <vt:lpstr>PRIMJERI DOBRE PRAKSE DVIJU ŽUPANIJA – PRIJATELJA DJECE</vt:lpstr>
      <vt:lpstr>ŠTO SVAKA ŽUPANIJA MOŽE UČINITI ZA DJECU NA PUTU DO POČASNOG STATUSA</vt:lpstr>
      <vt:lpstr>PowerPointova prezentacija</vt:lpstr>
      <vt:lpstr>HVALA VAM NA 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Savez DND 11</dc:creator>
  <cp:lastModifiedBy>SavezDND</cp:lastModifiedBy>
  <cp:revision>87</cp:revision>
  <dcterms:created xsi:type="dcterms:W3CDTF">2016-11-14T14:00:28Z</dcterms:created>
  <dcterms:modified xsi:type="dcterms:W3CDTF">2022-11-29T11:22:02Z</dcterms:modified>
</cp:coreProperties>
</file>